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5" r:id="rId2"/>
    <p:sldId id="1276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850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2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40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chain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1662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Critical Chain Program Management (</a:t>
            </a:r>
            <a:r>
              <a:rPr lang="en-US" altLang="en-US" sz="2800" b="1" dirty="0" err="1">
                <a:solidFill>
                  <a:schemeClr val="tx2"/>
                </a:solidFill>
              </a:rPr>
              <a:t>CCPM</a:t>
            </a:r>
            <a:r>
              <a:rPr lang="en-US" altLang="en-US" sz="2800" b="1" dirty="0">
                <a:solidFill>
                  <a:schemeClr val="tx2"/>
                </a:solidFill>
              </a:rPr>
              <a:t>)</a:t>
            </a:r>
            <a:endParaRPr lang="en-US" sz="2800" b="1" dirty="0"/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952401" y="69505"/>
            <a:ext cx="20007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shorten a project schedule?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97108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66674" y="28976"/>
            <a:ext cx="0" cy="9541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" y="2976975"/>
            <a:ext cx="4119964" cy="186167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 defTabSz="903288">
              <a:buFont typeface="Arial" panose="020B0604020202020204" pitchFamily="34" charset="0"/>
              <a:buChar char="•"/>
            </a:pPr>
            <a:r>
              <a:rPr lang="en-US" altLang="en-US" sz="1400" b="1" dirty="0">
                <a:solidFill>
                  <a:srgbClr val="0070C0"/>
                </a:solidFill>
              </a:rPr>
              <a:t>Critical Chain Program Management (</a:t>
            </a:r>
            <a:r>
              <a:rPr lang="en-US" altLang="en-US" sz="1400" b="1" dirty="0" err="1">
                <a:solidFill>
                  <a:srgbClr val="0070C0"/>
                </a:solidFill>
              </a:rPr>
              <a:t>CCPM</a:t>
            </a:r>
            <a:r>
              <a:rPr lang="en-US" altLang="en-US" sz="1400" b="1" dirty="0">
                <a:solidFill>
                  <a:srgbClr val="0070C0"/>
                </a:solidFill>
              </a:rPr>
              <a:t>) </a:t>
            </a:r>
            <a:r>
              <a:rPr lang="en-US" sz="1400" dirty="0"/>
              <a:t>is a management methodology which provides information on the right tasks at the right time to ensure on-time delivery. </a:t>
            </a:r>
            <a:endParaRPr lang="en-US" sz="1400" i="1" dirty="0"/>
          </a:p>
          <a:p>
            <a:pPr marL="285750" indent="-285750" defTabSz="903288">
              <a:buFont typeface="Arial" panose="020B0604020202020204" pitchFamily="34" charset="0"/>
              <a:buChar char="•"/>
            </a:pPr>
            <a:r>
              <a:rPr lang="en-US" sz="1400" b="1" dirty="0" err="1">
                <a:solidFill>
                  <a:srgbClr val="0070C0"/>
                </a:solidFill>
              </a:rPr>
              <a:t>CCPM</a:t>
            </a:r>
            <a:r>
              <a:rPr lang="en-US" sz="1400" dirty="0"/>
              <a:t> is based on the </a:t>
            </a:r>
            <a:r>
              <a:rPr lang="en-US" sz="1400" i="1" dirty="0"/>
              <a:t>Theory of Constraints. </a:t>
            </a:r>
            <a:r>
              <a:rPr lang="en-US" sz="1400" dirty="0"/>
              <a:t>In any schedule, at any time, there is </a:t>
            </a:r>
            <a:r>
              <a:rPr lang="en-US" sz="1400" b="1" dirty="0"/>
              <a:t>one activity </a:t>
            </a:r>
            <a:r>
              <a:rPr lang="en-US" sz="1400" dirty="0"/>
              <a:t>that is </a:t>
            </a:r>
            <a:r>
              <a:rPr lang="en-US" sz="1400" b="1" dirty="0"/>
              <a:t>gating</a:t>
            </a:r>
            <a:r>
              <a:rPr lang="en-US" sz="1400" dirty="0"/>
              <a:t> the progress.  The goal is to </a:t>
            </a:r>
            <a:r>
              <a:rPr lang="en-US" sz="1400" b="1" dirty="0"/>
              <a:t>identify</a:t>
            </a:r>
            <a:r>
              <a:rPr lang="en-US" sz="1400" dirty="0"/>
              <a:t> that activity and </a:t>
            </a:r>
            <a:r>
              <a:rPr lang="en-US" sz="1400" b="1" dirty="0"/>
              <a:t>improve</a:t>
            </a:r>
            <a:r>
              <a:rPr lang="en-US" sz="1400" dirty="0"/>
              <a:t> it. 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4815427" y="1772083"/>
            <a:ext cx="4230202" cy="585702"/>
          </a:xfrm>
          <a:prstGeom prst="triangle">
            <a:avLst>
              <a:gd name="adj" fmla="val 4051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8442" y="2285044"/>
            <a:ext cx="4242535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5425" indent="-225425">
              <a:buFont typeface="+mj-lt"/>
              <a:buAutoNum type="arabicPeriod"/>
              <a:defRPr/>
            </a:pPr>
            <a:r>
              <a:rPr lang="en-US" sz="1400" b="1" dirty="0"/>
              <a:t>Develop a robust project plan</a:t>
            </a:r>
          </a:p>
          <a:p>
            <a:pPr marL="579438" lvl="1" indent="-228600">
              <a:buFont typeface="Arial" pitchFamily="34" charset="0"/>
              <a:buChar char="•"/>
              <a:defRPr/>
            </a:pPr>
            <a:r>
              <a:rPr lang="en-US" sz="1400" dirty="0"/>
              <a:t>Use </a:t>
            </a:r>
            <a:r>
              <a:rPr lang="en-US" sz="1400" i="1" dirty="0"/>
              <a:t>Reverse Planning </a:t>
            </a:r>
            <a:r>
              <a:rPr lang="en-US" sz="1400" dirty="0"/>
              <a:t>to create a schedule.</a:t>
            </a:r>
          </a:p>
          <a:p>
            <a:pPr marL="579438" lvl="1" indent="-228600">
              <a:buFont typeface="Arial" pitchFamily="34" charset="0"/>
              <a:buChar char="•"/>
              <a:defRPr/>
            </a:pPr>
            <a:r>
              <a:rPr lang="en-US" sz="1400" dirty="0"/>
              <a:t>Have workers create both </a:t>
            </a:r>
            <a:r>
              <a:rPr lang="en-US" sz="1400" i="1" dirty="0"/>
              <a:t>aggressive</a:t>
            </a:r>
            <a:r>
              <a:rPr lang="en-US" sz="1400" dirty="0"/>
              <a:t> and </a:t>
            </a:r>
            <a:r>
              <a:rPr lang="en-US" sz="1400" i="1" dirty="0"/>
              <a:t>low risk </a:t>
            </a:r>
            <a:r>
              <a:rPr lang="en-US" sz="1400" dirty="0"/>
              <a:t>duration estimates for tasks.</a:t>
            </a:r>
          </a:p>
          <a:p>
            <a:pPr marL="579438" lvl="1" indent="-228600">
              <a:buFont typeface="Arial" pitchFamily="34" charset="0"/>
              <a:buChar char="•"/>
              <a:defRPr/>
            </a:pPr>
            <a:r>
              <a:rPr lang="en-US" sz="1400" dirty="0"/>
              <a:t>Work to the aggressive duration estimates.</a:t>
            </a:r>
          </a:p>
          <a:p>
            <a:pPr marL="579438" lvl="1" indent="-228600">
              <a:buFont typeface="Arial" pitchFamily="34" charset="0"/>
              <a:buChar char="•"/>
              <a:defRPr/>
            </a:pPr>
            <a:r>
              <a:rPr lang="en-US" sz="1400" dirty="0"/>
              <a:t>Size and create a buffer based on the difference in duration estimates.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400" b="1" dirty="0"/>
              <a:t>Identify constraints &amp; plan Corrective Actions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400" b="1" dirty="0"/>
              <a:t>Change the culture</a:t>
            </a:r>
          </a:p>
          <a:p>
            <a:pPr marL="579438" lvl="2" indent="-228600">
              <a:buFont typeface="Arial" pitchFamily="34" charset="0"/>
              <a:buChar char="•"/>
              <a:defRPr/>
            </a:pPr>
            <a:r>
              <a:rPr lang="en-US" sz="1400" dirty="0"/>
              <a:t>Critical Chain tasks get highest priority</a:t>
            </a:r>
          </a:p>
          <a:p>
            <a:pPr marL="579438" lvl="2" indent="-228600">
              <a:buFont typeface="Arial" pitchFamily="34" charset="0"/>
              <a:buChar char="•"/>
              <a:defRPr/>
            </a:pPr>
            <a:r>
              <a:rPr lang="en-US" sz="1400" dirty="0"/>
              <a:t>Minimize multi-tasking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400" b="1" dirty="0"/>
              <a:t>Proactively manage the system</a:t>
            </a:r>
          </a:p>
          <a:p>
            <a:pPr marL="579438" lvl="1" indent="-228600">
              <a:buFont typeface="Arial" pitchFamily="34" charset="0"/>
              <a:buChar char="•"/>
              <a:defRPr/>
            </a:pPr>
            <a:r>
              <a:rPr lang="en-US" sz="1400" dirty="0"/>
              <a:t>Manage variation via the buffer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753368" y="1056441"/>
            <a:ext cx="1752063" cy="92333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b="1" dirty="0">
                <a:solidFill>
                  <a:schemeClr val="tx2"/>
                </a:solidFill>
              </a:rPr>
              <a:t>Critical </a:t>
            </a:r>
          </a:p>
          <a:p>
            <a:pPr algn="ctr"/>
            <a:r>
              <a:rPr lang="en-US" altLang="en-US" b="1" dirty="0">
                <a:solidFill>
                  <a:schemeClr val="tx2"/>
                </a:solidFill>
              </a:rPr>
              <a:t>Chain Methodology</a:t>
            </a:r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851213" y="1063200"/>
            <a:ext cx="902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scope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FAA9E4-55A3-4BD1-8CF5-D2CD326E6EA5}"/>
              </a:ext>
            </a:extLst>
          </p:cNvPr>
          <p:cNvCxnSpPr>
            <a:cxnSpLocks/>
          </p:cNvCxnSpPr>
          <p:nvPr/>
        </p:nvCxnSpPr>
        <p:spPr>
          <a:xfrm>
            <a:off x="4952401" y="1388197"/>
            <a:ext cx="80831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370E8B-C37D-44BB-8EF9-DE34333888FC}"/>
              </a:ext>
            </a:extLst>
          </p:cNvPr>
          <p:cNvCxnSpPr>
            <a:cxnSpLocks/>
          </p:cNvCxnSpPr>
          <p:nvPr/>
        </p:nvCxnSpPr>
        <p:spPr>
          <a:xfrm>
            <a:off x="7514824" y="1382974"/>
            <a:ext cx="840889" cy="90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C67759-32FB-49D6-AD9F-3B3DBE4EA5B3}"/>
              </a:ext>
            </a:extLst>
          </p:cNvPr>
          <p:cNvSpPr txBox="1"/>
          <p:nvPr/>
        </p:nvSpPr>
        <p:spPr>
          <a:xfrm>
            <a:off x="7607144" y="1067986"/>
            <a:ext cx="1323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focused team</a:t>
            </a: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916BF00B-09DC-4EFC-BACA-1A88F70B6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45CD04-D7D0-44BD-B67D-E4B639C5D5E9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0E7E1-F70B-4088-A00B-73E7412E327A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2FDA9E2-1C54-4D78-9A4A-24053C7E56BF}"/>
              </a:ext>
            </a:extLst>
          </p:cNvPr>
          <p:cNvCxnSpPr>
            <a:cxnSpLocks/>
          </p:cNvCxnSpPr>
          <p:nvPr/>
        </p:nvCxnSpPr>
        <p:spPr>
          <a:xfrm>
            <a:off x="7508591" y="1922700"/>
            <a:ext cx="840889" cy="90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9F56F9C-4E92-4FCB-856E-08A209FE88F8}"/>
              </a:ext>
            </a:extLst>
          </p:cNvPr>
          <p:cNvSpPr txBox="1"/>
          <p:nvPr/>
        </p:nvSpPr>
        <p:spPr>
          <a:xfrm>
            <a:off x="7607144" y="1407985"/>
            <a:ext cx="1087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Improved schedule</a:t>
            </a:r>
          </a:p>
        </p:txBody>
      </p:sp>
      <p:sp>
        <p:nvSpPr>
          <p:cNvPr id="41" name="Text Box 35">
            <a:extLst>
              <a:ext uri="{FF2B5EF4-FFF2-40B4-BE49-F238E27FC236}">
                <a16:creationId xmlns:a16="http://schemas.microsoft.com/office/drawing/2014/main" id="{A1BC1A99-B61E-41F1-9FC2-791E957FB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" y="1242519"/>
            <a:ext cx="4176175" cy="16004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Critical Chain Definition</a:t>
            </a:r>
            <a:endParaRPr lang="en-US" sz="1400" b="1" dirty="0"/>
          </a:p>
          <a:p>
            <a:pPr>
              <a:spcBef>
                <a:spcPct val="50000"/>
              </a:spcBef>
            </a:pPr>
            <a:r>
              <a:rPr lang="en-US" sz="1400" i="1" dirty="0"/>
              <a:t>The longest chain of dependent tasks with resources de-conflicted and individual safeties removed and added back in as a project buffer</a:t>
            </a:r>
          </a:p>
          <a:p>
            <a:pPr>
              <a:spcBef>
                <a:spcPct val="50000"/>
              </a:spcBef>
            </a:pPr>
            <a:r>
              <a:rPr lang="en-US" sz="1400" dirty="0"/>
              <a:t>If resources are unlimited then </a:t>
            </a:r>
            <a:r>
              <a:rPr lang="en-US" sz="1400" b="1" i="1" dirty="0"/>
              <a:t>critical chain </a:t>
            </a:r>
            <a:r>
              <a:rPr lang="en-US" sz="1400" dirty="0"/>
              <a:t>and </a:t>
            </a:r>
            <a:r>
              <a:rPr lang="en-US" sz="1400" b="1" i="1" dirty="0"/>
              <a:t>critical path </a:t>
            </a:r>
            <a:r>
              <a:rPr lang="en-US" sz="1400" i="1" dirty="0"/>
              <a:t>are similar.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D82883C-B6C7-4DB1-BC07-A9595161F9D7}"/>
              </a:ext>
            </a:extLst>
          </p:cNvPr>
          <p:cNvSpPr txBox="1"/>
          <p:nvPr/>
        </p:nvSpPr>
        <p:spPr>
          <a:xfrm>
            <a:off x="4463659" y="1359938"/>
            <a:ext cx="1365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task times and constraints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2FB9D7F-F2BB-4D2C-A8CC-86121BC2B557}"/>
              </a:ext>
            </a:extLst>
          </p:cNvPr>
          <p:cNvCxnSpPr>
            <a:cxnSpLocks/>
          </p:cNvCxnSpPr>
          <p:nvPr/>
        </p:nvCxnSpPr>
        <p:spPr>
          <a:xfrm>
            <a:off x="4952401" y="1898229"/>
            <a:ext cx="80831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CD60D1A-39C4-4DA5-825F-77F2FD47595B}"/>
              </a:ext>
            </a:extLst>
          </p:cNvPr>
          <p:cNvSpPr txBox="1"/>
          <p:nvPr/>
        </p:nvSpPr>
        <p:spPr>
          <a:xfrm>
            <a:off x="2668803" y="5201170"/>
            <a:ext cx="20239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 “fever chart” tracks progress and indicates when corrective action is needed.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6AE91F69-503D-632A-F3F7-EE8DF0C341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99" y="4840597"/>
            <a:ext cx="2478304" cy="181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5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-1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2885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chemeClr val="tx2"/>
                </a:solidFill>
              </a:rPr>
              <a:t>CCPM</a:t>
            </a:r>
            <a:r>
              <a:rPr lang="en-US" alt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/>
              <a:t>– Example – The </a:t>
            </a:r>
            <a:r>
              <a:rPr lang="en-US" sz="2800" b="1" dirty="0" err="1"/>
              <a:t>CCPM</a:t>
            </a:r>
            <a:r>
              <a:rPr lang="en-US" sz="2800" b="1" dirty="0"/>
              <a:t> Project Buffer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11A169-5D12-47B7-82D9-7DEF344ADAF0}"/>
              </a:ext>
            </a:extLst>
          </p:cNvPr>
          <p:cNvSpPr txBox="1"/>
          <p:nvPr/>
        </p:nvSpPr>
        <p:spPr>
          <a:xfrm>
            <a:off x="365125" y="742516"/>
            <a:ext cx="8395792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Consider a job that requires 3 people to perform sequential tasks.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Each person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Knows the aggressive (shortest) duration it will take them to perform their task.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Will naturally include a buffer since they don’t want to fail (and, perhaps, a task is more challenging than anticipated, or there may be interruptions or sickness). These individual buffers increase the overall time for the job.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In </a:t>
            </a:r>
            <a:r>
              <a:rPr lang="en-US" sz="1600" dirty="0" err="1"/>
              <a:t>CCPM</a:t>
            </a:r>
            <a:r>
              <a:rPr lang="en-US" sz="1600" dirty="0"/>
              <a:t>, the aggressive durations are placed end-to-end and the </a:t>
            </a:r>
            <a:r>
              <a:rPr lang="en-US" sz="1600" i="1" dirty="0"/>
              <a:t>individual buffers </a:t>
            </a:r>
            <a:r>
              <a:rPr lang="en-US" sz="1600" dirty="0"/>
              <a:t>are statistically aggregated into a overall </a:t>
            </a:r>
            <a:r>
              <a:rPr lang="en-US" sz="1600" i="1" dirty="0"/>
              <a:t>project buffer</a:t>
            </a:r>
            <a:r>
              <a:rPr lang="en-US" sz="1600" dirty="0"/>
              <a:t>. This reduces the overall time since some, but not all, of the tasks will take longer than the minimal time.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Management challenges include: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Ensuring realistic aggressive durations; failing to meet these time estimates can be both expected and desired.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Rescheduling is required when some tasks take more than the minimal duration.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781973-2B06-D45D-2E4A-1C2718B61C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125" y="4522823"/>
            <a:ext cx="5682429" cy="175178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C3A4102-6C32-9541-D5C7-8619258876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5161" y="4727336"/>
            <a:ext cx="1365756" cy="1551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739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798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2"/>
                </a:solidFill>
              </a:rPr>
              <a:t>CCPM</a:t>
            </a:r>
            <a:r>
              <a:rPr lang="en-US" altLang="en-US" sz="2800" b="1" dirty="0">
                <a:solidFill>
                  <a:schemeClr val="tx2"/>
                </a:solidFill>
              </a:rPr>
              <a:t>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 defTabSz="903288">
              <a:buFont typeface="+mj-lt"/>
              <a:buAutoNum type="arabicPeriod"/>
            </a:pPr>
            <a:r>
              <a:rPr lang="en-US" sz="1400" dirty="0"/>
              <a:t>In any project there is a single gating activity that controls the project duration. If the gating activity is delayed a day (or a week), then the entire project takes a day (or a week) longer.</a:t>
            </a:r>
          </a:p>
          <a:p>
            <a:pPr marL="342900" indent="-342900" defTabSz="903288">
              <a:buFont typeface="+mj-lt"/>
              <a:buAutoNum type="arabicPeriod"/>
            </a:pPr>
            <a:r>
              <a:rPr lang="en-US" sz="1400" dirty="0"/>
              <a:t>The TOC process, which is also used for </a:t>
            </a:r>
            <a:r>
              <a:rPr lang="en-US" sz="1400" dirty="0" err="1"/>
              <a:t>CCPM</a:t>
            </a:r>
            <a:r>
              <a:rPr lang="en-US" sz="1400" dirty="0"/>
              <a:t>, has the steps:</a:t>
            </a:r>
          </a:p>
          <a:p>
            <a:pPr marL="547688" lvl="1" indent="-171450" defTabSz="903288">
              <a:buFont typeface="Arial" pitchFamily="34" charset="0"/>
              <a:buChar char="•"/>
            </a:pPr>
            <a:r>
              <a:rPr lang="en-US" sz="1400" i="1" dirty="0"/>
              <a:t>Identify	</a:t>
            </a:r>
          </a:p>
          <a:p>
            <a:pPr marL="547688" lvl="1" indent="-171450" defTabSz="903288">
              <a:buFont typeface="Arial" pitchFamily="34" charset="0"/>
              <a:buChar char="•"/>
            </a:pPr>
            <a:r>
              <a:rPr lang="en-US" sz="1400" i="1" dirty="0"/>
              <a:t>Pamper</a:t>
            </a:r>
          </a:p>
          <a:p>
            <a:pPr marL="547688" lvl="1" indent="-171450" defTabSz="903288">
              <a:buFont typeface="Arial" pitchFamily="34" charset="0"/>
              <a:buChar char="•"/>
            </a:pPr>
            <a:r>
              <a:rPr lang="en-US" sz="1400" i="1" dirty="0"/>
              <a:t>Synchronize</a:t>
            </a:r>
          </a:p>
          <a:p>
            <a:pPr marL="547688" lvl="1" indent="-171450" defTabSz="903288">
              <a:buFont typeface="Arial" pitchFamily="34" charset="0"/>
              <a:buChar char="•"/>
            </a:pPr>
            <a:r>
              <a:rPr lang="en-US" sz="1400" i="1" dirty="0"/>
              <a:t>Improve</a:t>
            </a:r>
          </a:p>
          <a:p>
            <a:pPr marL="547688" lvl="1" indent="-171450" defTabSz="903288">
              <a:buFont typeface="Arial" pitchFamily="34" charset="0"/>
              <a:buChar char="•"/>
            </a:pPr>
            <a:r>
              <a:rPr lang="en-US" sz="1400" i="1" dirty="0"/>
              <a:t>Repeat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Benefits of </a:t>
            </a:r>
            <a:r>
              <a:rPr lang="en-US" sz="1400" dirty="0" err="1"/>
              <a:t>CCPM</a:t>
            </a:r>
            <a:r>
              <a:rPr lang="en-US" sz="1400" dirty="0"/>
              <a:t> include: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Significant reductions in project duration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Better resource utilization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Better management information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err="1"/>
              <a:t>CCPM</a:t>
            </a:r>
            <a:r>
              <a:rPr lang="en-US" sz="1400" dirty="0"/>
              <a:t> is more useful for larger projects.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There is a commercial tool for CCPM (</a:t>
            </a:r>
            <a:r>
              <a:rPr lang="en-US" sz="1400" dirty="0" err="1"/>
              <a:t>ProChain</a:t>
            </a:r>
            <a:r>
              <a:rPr lang="en-US" sz="1400" dirty="0"/>
              <a:t>) from </a:t>
            </a:r>
            <a:r>
              <a:rPr lang="en-US" sz="1400" dirty="0">
                <a:hlinkClick r:id="rId3"/>
              </a:rPr>
              <a:t>https://www.prochain.com/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 err="1"/>
              <a:t>CCPM</a:t>
            </a:r>
            <a:r>
              <a:rPr lang="en-US" sz="1400" dirty="0"/>
              <a:t> was defined in the book </a:t>
            </a:r>
            <a:r>
              <a:rPr lang="en-US" sz="1400" i="1" dirty="0"/>
              <a:t>Critical Chain </a:t>
            </a:r>
            <a:r>
              <a:rPr lang="en-US" sz="1400" dirty="0"/>
              <a:t>by Eliyahu M. Goldratt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87180" y="1147310"/>
            <a:ext cx="4114800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example shows the use of a </a:t>
            </a:r>
            <a:r>
              <a:rPr lang="en-US" sz="1400" i="1" dirty="0"/>
              <a:t>project buffer </a:t>
            </a:r>
            <a:r>
              <a:rPr lang="en-US" sz="1400" dirty="0"/>
              <a:t>for the critical path.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While every project always has one critical path, there will be other paths that should be  addressed, to best utilize resources.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In </a:t>
            </a:r>
            <a:r>
              <a:rPr lang="en-US" sz="1400" dirty="0" err="1"/>
              <a:t>CCPM</a:t>
            </a:r>
            <a:r>
              <a:rPr lang="en-US" sz="1400" dirty="0"/>
              <a:t>, the critical paths, and the other paths, each have a </a:t>
            </a:r>
            <a:r>
              <a:rPr lang="en-US" sz="1400" i="1" dirty="0"/>
              <a:t>feeding buffer</a:t>
            </a:r>
            <a:r>
              <a:rPr lang="en-US" sz="1400" dirty="0"/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597</Words>
  <Application>Microsoft Office PowerPoint</Application>
  <PresentationFormat>On-screen Show (4:3)</PresentationFormat>
  <Paragraphs>63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2022-06-18T02:51:21Z</dcterms:created>
  <dcterms:modified xsi:type="dcterms:W3CDTF">2024-11-01T13:50:44Z</dcterms:modified>
</cp:coreProperties>
</file>