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1273" r:id="rId2"/>
    <p:sldId id="1272" r:id="rId3"/>
    <p:sldId id="126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ADDE1"/>
    <a:srgbClr val="E6E6E6"/>
    <a:srgbClr val="FFFFFF"/>
    <a:srgbClr val="438C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7" autoAdjust="0"/>
    <p:restoredTop sz="94660"/>
  </p:normalViewPr>
  <p:slideViewPr>
    <p:cSldViewPr snapToGrid="0">
      <p:cViewPr varScale="1">
        <p:scale>
          <a:sx n="85" d="100"/>
          <a:sy n="85" d="100"/>
        </p:scale>
        <p:origin x="4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F852D7-F6C8-410B-A99B-AF8371F4877A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BF0B32-EF87-4CE7-8BB0-AA8333FF7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340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5AB3837C-C681-D800-B198-E379C07FE8B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ACC92669-A04B-4D61-954C-D62FDC95C0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54680E3B-7C7D-4D70-89E4-7681C4B2AA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AA83F4E-8DE7-4A6B-A17B-8447FBA049AA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04690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>
            <a:extLst>
              <a:ext uri="{FF2B5EF4-FFF2-40B4-BE49-F238E27FC236}">
                <a16:creationId xmlns:a16="http://schemas.microsoft.com/office/drawing/2014/main" id="{DF777BEE-AA98-9473-F4EB-1E75CBF4B49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>
            <a:extLst>
              <a:ext uri="{FF2B5EF4-FFF2-40B4-BE49-F238E27FC236}">
                <a16:creationId xmlns:a16="http://schemas.microsoft.com/office/drawing/2014/main" id="{F981CF97-57A2-919F-314D-BBD5A24F8C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id="{839061E7-AC02-B02E-F0B0-35A74A394E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F65D909-8F2A-487C-B4DE-909447D25D54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39734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F70385B5-46C4-C0DF-EFF5-87E1E748AC1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DE1D596B-CE6E-986A-F69B-3CD97A4BE5A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5FFFA6E8-5247-7412-0970-7A2690F29B2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1363" indent="-284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1413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7025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4225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14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686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58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30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BAB7495-1484-46A7-8EC5-C4A641FAB8EF}" type="slidenum">
              <a:rPr lang="en-US" altLang="en-US" smtClean="0">
                <a:solidFill>
                  <a:srgbClr val="000000"/>
                </a:solidFill>
                <a:latin typeface="Calibri" panose="020F0502020204030204" pitchFamily="34" charset="0"/>
              </a:rPr>
              <a:pPr/>
              <a:t>3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738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021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904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585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579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562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036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107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327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98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854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DDF54-D2F9-4CC4-AF1C-FE000AEEA61A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882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Isosceles Triangle 33">
            <a:extLst>
              <a:ext uri="{FF2B5EF4-FFF2-40B4-BE49-F238E27FC236}">
                <a16:creationId xmlns:a16="http://schemas.microsoft.com/office/drawing/2014/main" id="{BB96A89E-9A6C-EDC7-B7CD-E233422CFAB1}"/>
              </a:ext>
            </a:extLst>
          </p:cNvPr>
          <p:cNvSpPr/>
          <p:nvPr/>
        </p:nvSpPr>
        <p:spPr>
          <a:xfrm>
            <a:off x="4225925" y="1878013"/>
            <a:ext cx="4752975" cy="1178623"/>
          </a:xfrm>
          <a:prstGeom prst="triangle">
            <a:avLst>
              <a:gd name="adj" fmla="val 33989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000"/>
          </a:p>
        </p:txBody>
      </p:sp>
      <p:sp>
        <p:nvSpPr>
          <p:cNvPr id="3075" name="Rectangle 150">
            <a:extLst>
              <a:ext uri="{FF2B5EF4-FFF2-40B4-BE49-F238E27FC236}">
                <a16:creationId xmlns:a16="http://schemas.microsoft.com/office/drawing/2014/main" id="{82A0C86E-8B4F-948F-814E-046F1F8834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25" y="76200"/>
            <a:ext cx="4410075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2800" b="1" dirty="0"/>
              <a:t>Cost Benefit Analysis (CBA)</a:t>
            </a:r>
          </a:p>
          <a:p>
            <a:pPr eaLnBrk="1" hangingPunct="1"/>
            <a:endParaRPr lang="en-US" altLang="en-US" sz="2800" b="1" dirty="0"/>
          </a:p>
        </p:txBody>
      </p:sp>
      <p:sp>
        <p:nvSpPr>
          <p:cNvPr id="3076" name="Text Box 161">
            <a:extLst>
              <a:ext uri="{FF2B5EF4-FFF2-40B4-BE49-F238E27FC236}">
                <a16:creationId xmlns:a16="http://schemas.microsoft.com/office/drawing/2014/main" id="{D6A297CC-1EBF-49B8-DBD2-BDBBC1720E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4833" y="74613"/>
            <a:ext cx="222939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600" b="1" dirty="0"/>
              <a:t>Problem</a:t>
            </a:r>
          </a:p>
          <a:p>
            <a:pPr eaLnBrk="1" hangingPunct="1"/>
            <a:r>
              <a:rPr lang="en-US" altLang="en-US" sz="1600" dirty="0"/>
              <a:t>How to financially evaluate a plan?</a:t>
            </a:r>
            <a:endParaRPr lang="en-US" altLang="en-US" dirty="0"/>
          </a:p>
        </p:txBody>
      </p:sp>
      <p:sp>
        <p:nvSpPr>
          <p:cNvPr id="3077" name="Line 165">
            <a:extLst>
              <a:ext uri="{FF2B5EF4-FFF2-40B4-BE49-F238E27FC236}">
                <a16:creationId xmlns:a16="http://schemas.microsoft.com/office/drawing/2014/main" id="{D0BDFCFA-8F59-3186-7ACE-B27130904795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8" name="Line 166">
            <a:extLst>
              <a:ext uri="{FF2B5EF4-FFF2-40B4-BE49-F238E27FC236}">
                <a16:creationId xmlns:a16="http://schemas.microsoft.com/office/drawing/2014/main" id="{582D008A-D2EA-304F-87A8-893388D7FCB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50532" y="20638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Text Box 152">
            <a:extLst>
              <a:ext uri="{FF2B5EF4-FFF2-40B4-BE49-F238E27FC236}">
                <a16:creationId xmlns:a16="http://schemas.microsoft.com/office/drawing/2014/main" id="{8AB95115-47B5-8A07-55F3-014484F843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5925" y="3026789"/>
            <a:ext cx="4752975" cy="353943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thinThick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Define the analysis framework (project scope)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Specify what will be changed.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Specify what effects must be considered.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Identity and classify costs and benefits.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That is, everything which contributes to the financial metrics.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Monetize the costs and benefits. 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Discount the costs and benefits to obtain the net present values.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Determine the tax implications (if any).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Compute the desired financial metric(s).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Perform a sensitivity analysis to ensure credibility of results.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Accept results, or refine &amp; repeat the analysis.</a:t>
            </a:r>
          </a:p>
        </p:txBody>
      </p:sp>
      <p:sp>
        <p:nvSpPr>
          <p:cNvPr id="3080" name="Rectangle 32">
            <a:extLst>
              <a:ext uri="{FF2B5EF4-FFF2-40B4-BE49-F238E27FC236}">
                <a16:creationId xmlns:a16="http://schemas.microsoft.com/office/drawing/2014/main" id="{67B1F53B-8B49-780D-35B8-8FD513044D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2863" y="1379537"/>
            <a:ext cx="2133600" cy="1017161"/>
          </a:xfrm>
          <a:prstGeom prst="rect">
            <a:avLst/>
          </a:prstGeom>
          <a:solidFill>
            <a:srgbClr val="CCEC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2927" tIns="46462" rIns="92927" bIns="46462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sz="2000" b="1" dirty="0"/>
              <a:t>Cost Benefit Analysis </a:t>
            </a:r>
            <a:r>
              <a:rPr lang="en-US" altLang="en-US" sz="2000" b="1" dirty="0"/>
              <a:t>Process</a:t>
            </a:r>
          </a:p>
        </p:txBody>
      </p:sp>
      <p:cxnSp>
        <p:nvCxnSpPr>
          <p:cNvPr id="3081" name="Straight Arrow Connector 47">
            <a:extLst>
              <a:ext uri="{FF2B5EF4-FFF2-40B4-BE49-F238E27FC236}">
                <a16:creationId xmlns:a16="http://schemas.microsoft.com/office/drawing/2014/main" id="{D53887EE-68C1-89AA-2506-5DEC0C964C5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256463" y="2229137"/>
            <a:ext cx="1188720" cy="1588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82" name="TextBox 44">
            <a:extLst>
              <a:ext uri="{FF2B5EF4-FFF2-40B4-BE49-F238E27FC236}">
                <a16:creationId xmlns:a16="http://schemas.microsoft.com/office/drawing/2014/main" id="{2B0B992E-ECCB-DEC4-AA2C-C61E5FC11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1010" y="1501637"/>
            <a:ext cx="1309688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14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rgbClr val="0070C0"/>
                </a:solidFill>
              </a:rPr>
              <a:t>Project plan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rgbClr val="0070C0"/>
                </a:solidFill>
              </a:rPr>
              <a:t>Alternatives (optional)</a:t>
            </a:r>
          </a:p>
        </p:txBody>
      </p:sp>
      <p:cxnSp>
        <p:nvCxnSpPr>
          <p:cNvPr id="3083" name="Straight Arrow Connector 47">
            <a:extLst>
              <a:ext uri="{FF2B5EF4-FFF2-40B4-BE49-F238E27FC236}">
                <a16:creationId xmlns:a16="http://schemas.microsoft.com/office/drawing/2014/main" id="{0780B184-9D72-C0C1-0F07-0A996E63F8C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950711" y="2241837"/>
            <a:ext cx="1188720" cy="1588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84" name="TextBox 44">
            <a:extLst>
              <a:ext uri="{FF2B5EF4-FFF2-40B4-BE49-F238E27FC236}">
                <a16:creationId xmlns:a16="http://schemas.microsoft.com/office/drawing/2014/main" id="{7EDD3D3B-43CB-35EA-687B-7AF37F3006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56462" y="1688609"/>
            <a:ext cx="164592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14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/>
            <a:r>
              <a:rPr lang="en-US" altLang="en-US" sz="1400" dirty="0">
                <a:solidFill>
                  <a:srgbClr val="0070C0"/>
                </a:solidFill>
              </a:rPr>
              <a:t>Quantitative analysis of plan(s)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ABC3F5F-0259-8E72-AA0A-D6BC91577026}"/>
              </a:ext>
            </a:extLst>
          </p:cNvPr>
          <p:cNvSpPr txBox="1"/>
          <p:nvPr/>
        </p:nvSpPr>
        <p:spPr>
          <a:xfrm>
            <a:off x="0" y="6618288"/>
            <a:ext cx="2867025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Copyright © 2022 Dan Zwillinger. All rights reserved.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D0CB98E-6E33-8E3F-F6B2-C36C435522CF}"/>
              </a:ext>
            </a:extLst>
          </p:cNvPr>
          <p:cNvSpPr txBox="1"/>
          <p:nvPr/>
        </p:nvSpPr>
        <p:spPr>
          <a:xfrm>
            <a:off x="127000" y="1370013"/>
            <a:ext cx="3719513" cy="4031873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>
              <a:spcBef>
                <a:spcPct val="50000"/>
              </a:spcBef>
              <a:defRPr sz="1400" b="1"/>
            </a:lvl1pPr>
          </a:lstStyle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Cost </a:t>
            </a:r>
            <a:r>
              <a:rPr lang="en-US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enefit </a:t>
            </a:r>
            <a:r>
              <a:rPr lang="en-US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nalysis</a:t>
            </a:r>
            <a:r>
              <a:rPr lang="en-US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(CBA)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financially evaluates a plan.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CBA compares costs and benefits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direct &amp; indirect, tangible &amp; intangible, opportunity costs, competitive benefits</a:t>
            </a:r>
          </a:p>
          <a:p>
            <a:pPr>
              <a:spcBef>
                <a:spcPts val="0"/>
              </a:spcBef>
            </a:pP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     to determine financial metrics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et present value (NPV), internal rate of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return, payback period,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ownership cost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Costs and benefits are measured in monetary terms, then discounted.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It can be challenging to identify all relevant CBA factors.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CBA is often used to compare multiple alternatives.</a:t>
            </a:r>
          </a:p>
        </p:txBody>
      </p:sp>
      <p:sp>
        <p:nvSpPr>
          <p:cNvPr id="4" name="Text Box 44">
            <a:extLst>
              <a:ext uri="{FF2B5EF4-FFF2-40B4-BE49-F238E27FC236}">
                <a16:creationId xmlns:a16="http://schemas.microsoft.com/office/drawing/2014/main" id="{A4167B7A-AC80-7274-288F-29574E4517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56292" y="28575"/>
            <a:ext cx="10556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solidFill>
                  <a:srgbClr val="000000"/>
                </a:solidFill>
              </a:rPr>
              <a:t>Difficulty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DC5887-3C57-9BB7-8487-39ADAE0FA322}"/>
              </a:ext>
            </a:extLst>
          </p:cNvPr>
          <p:cNvSpPr txBox="1"/>
          <p:nvPr/>
        </p:nvSpPr>
        <p:spPr>
          <a:xfrm>
            <a:off x="7472765" y="357693"/>
            <a:ext cx="1387053" cy="523220"/>
          </a:xfrm>
          <a:prstGeom prst="rect">
            <a:avLst/>
          </a:prstGeom>
          <a:solidFill>
            <a:srgbClr val="BADDE1"/>
          </a:solidFill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1400" dirty="0"/>
              <a:t>Some training required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A5F8391-58AD-9B0B-7A16-0FF47DA88C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000" y="5761783"/>
            <a:ext cx="3823711" cy="743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2650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6A5AF195-D2D4-EF5C-001A-078D3203D1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5678" y="804501"/>
            <a:ext cx="5257800" cy="5734050"/>
          </a:xfrm>
          <a:prstGeom prst="rect">
            <a:avLst/>
          </a:prstGeom>
        </p:spPr>
      </p:pic>
      <p:sp>
        <p:nvSpPr>
          <p:cNvPr id="5123" name="Line 6">
            <a:extLst>
              <a:ext uri="{FF2B5EF4-FFF2-40B4-BE49-F238E27FC236}">
                <a16:creationId xmlns:a16="http://schemas.microsoft.com/office/drawing/2014/main" id="{0DAB936D-49F7-1A30-F459-B4030A6CB57D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650875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4" name="Rectangle 150">
            <a:extLst>
              <a:ext uri="{FF2B5EF4-FFF2-40B4-BE49-F238E27FC236}">
                <a16:creationId xmlns:a16="http://schemas.microsoft.com/office/drawing/2014/main" id="{A7E82435-976E-4CA7-5C16-D698A53B0D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25" y="76200"/>
            <a:ext cx="89820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2800" b="1" dirty="0"/>
              <a:t>Cost Benefit Analysis </a:t>
            </a:r>
            <a:r>
              <a:rPr lang="en-US" altLang="en-US" sz="2800" b="1" dirty="0"/>
              <a:t>– Invest in new </a:t>
            </a:r>
            <a:r>
              <a:rPr lang="en-US" altLang="en-US" sz="2800" b="1" dirty="0" err="1"/>
              <a:t>HW</a:t>
            </a:r>
            <a:r>
              <a:rPr lang="en-US" altLang="en-US" sz="2800" b="1" dirty="0"/>
              <a:t> and SW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4CE0898-6F33-1E18-5AB3-6EEEA5B2C7BE}"/>
              </a:ext>
            </a:extLst>
          </p:cNvPr>
          <p:cNvSpPr txBox="1"/>
          <p:nvPr/>
        </p:nvSpPr>
        <p:spPr>
          <a:xfrm>
            <a:off x="0" y="6618288"/>
            <a:ext cx="2867025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Copyright © 2022 Dan Zwillinger. All rights reserved.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CDDDE72-3E85-C1D8-D5AC-BC9AA88BA4A3}"/>
              </a:ext>
            </a:extLst>
          </p:cNvPr>
          <p:cNvSpPr txBox="1"/>
          <p:nvPr/>
        </p:nvSpPr>
        <p:spPr>
          <a:xfrm>
            <a:off x="646607" y="1244575"/>
            <a:ext cx="128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70C0"/>
                </a:solidFill>
              </a:rPr>
              <a:t>Investment cost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E468FF6-1986-03F6-AC09-A668492644A9}"/>
              </a:ext>
            </a:extLst>
          </p:cNvPr>
          <p:cNvSpPr txBox="1"/>
          <p:nvPr/>
        </p:nvSpPr>
        <p:spPr>
          <a:xfrm>
            <a:off x="646606" y="2933662"/>
            <a:ext cx="128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70C0"/>
                </a:solidFill>
              </a:rPr>
              <a:t>Investment benefit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9C7B008-6A34-B51B-A244-DEF69073B040}"/>
              </a:ext>
            </a:extLst>
          </p:cNvPr>
          <p:cNvSpPr/>
          <p:nvPr/>
        </p:nvSpPr>
        <p:spPr>
          <a:xfrm>
            <a:off x="5515972" y="2362804"/>
            <a:ext cx="548640" cy="365760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2C94D90-9AC8-551A-82A9-69BF82F79D1B}"/>
              </a:ext>
            </a:extLst>
          </p:cNvPr>
          <p:cNvSpPr txBox="1"/>
          <p:nvPr/>
        </p:nvSpPr>
        <p:spPr>
          <a:xfrm>
            <a:off x="6058335" y="1920349"/>
            <a:ext cx="1737360" cy="452490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z="1200" dirty="0">
                <a:solidFill>
                  <a:schemeClr val="tx1"/>
                </a:solidFill>
              </a:rPr>
              <a:t>Compute discount as</a:t>
            </a:r>
          </a:p>
          <a:p>
            <a:r>
              <a:rPr lang="en-US" sz="1200" dirty="0">
                <a:solidFill>
                  <a:schemeClr val="tx1"/>
                </a:solidFill>
              </a:rPr>
              <a:t>5,422 = 6.000/(1+0.05)</a:t>
            </a:r>
            <a:r>
              <a:rPr lang="en-US" sz="1200" baseline="30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9D7D587-EE0E-433E-DC49-C78315E5DC86}"/>
              </a:ext>
            </a:extLst>
          </p:cNvPr>
          <p:cNvSpPr/>
          <p:nvPr/>
        </p:nvSpPr>
        <p:spPr>
          <a:xfrm>
            <a:off x="4346273" y="2527570"/>
            <a:ext cx="3017520" cy="274320"/>
          </a:xfrm>
          <a:prstGeom prst="rect">
            <a:avLst/>
          </a:prstGeom>
          <a:noFill/>
          <a:ln w="38100">
            <a:solidFill>
              <a:srgbClr val="00B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5EE77C6-0C30-847B-2657-4E10953FC550}"/>
              </a:ext>
            </a:extLst>
          </p:cNvPr>
          <p:cNvSpPr txBox="1"/>
          <p:nvPr/>
        </p:nvSpPr>
        <p:spPr>
          <a:xfrm>
            <a:off x="7343046" y="2527570"/>
            <a:ext cx="1554480" cy="274320"/>
          </a:xfrm>
          <a:prstGeom prst="rect">
            <a:avLst/>
          </a:prstGeom>
          <a:noFill/>
          <a:ln w="38100">
            <a:solidFill>
              <a:srgbClr val="00B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z="1200" dirty="0">
                <a:solidFill>
                  <a:schemeClr val="tx1"/>
                </a:solidFill>
              </a:rPr>
              <a:t>$</a:t>
            </a:r>
            <a:r>
              <a:rPr lang="en-US" sz="1200" dirty="0" err="1">
                <a:solidFill>
                  <a:schemeClr val="tx1"/>
                </a:solidFill>
              </a:rPr>
              <a:t>28K</a:t>
            </a:r>
            <a:r>
              <a:rPr lang="en-US" sz="1200" dirty="0">
                <a:solidFill>
                  <a:schemeClr val="tx1"/>
                </a:solidFill>
              </a:rPr>
              <a:t> is sum of values</a:t>
            </a:r>
            <a:endParaRPr lang="en-US" sz="1200" baseline="30000" dirty="0">
              <a:solidFill>
                <a:schemeClr val="tx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FB7C3EA-C594-92C1-9592-E864CF6DA39F}"/>
              </a:ext>
            </a:extLst>
          </p:cNvPr>
          <p:cNvSpPr/>
          <p:nvPr/>
        </p:nvSpPr>
        <p:spPr>
          <a:xfrm>
            <a:off x="5479022" y="2922083"/>
            <a:ext cx="627206" cy="916387"/>
          </a:xfrm>
          <a:prstGeom prst="rect">
            <a:avLst/>
          </a:prstGeom>
          <a:noFill/>
          <a:ln w="38100">
            <a:solidFill>
              <a:srgbClr val="0070C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D8FB961-D58E-4A58-EA3C-844C8BFACFC6}"/>
              </a:ext>
            </a:extLst>
          </p:cNvPr>
          <p:cNvSpPr txBox="1"/>
          <p:nvPr/>
        </p:nvSpPr>
        <p:spPr>
          <a:xfrm>
            <a:off x="7343046" y="3227090"/>
            <a:ext cx="1645920" cy="274320"/>
          </a:xfrm>
          <a:prstGeom prst="rect">
            <a:avLst/>
          </a:prstGeom>
          <a:noFill/>
          <a:ln w="38100">
            <a:solidFill>
              <a:srgbClr val="0070C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z="1200" dirty="0">
                <a:solidFill>
                  <a:schemeClr val="tx1"/>
                </a:solidFill>
              </a:rPr>
              <a:t>$</a:t>
            </a:r>
            <a:r>
              <a:rPr lang="en-US" sz="1200" dirty="0" err="1">
                <a:solidFill>
                  <a:schemeClr val="tx1"/>
                </a:solidFill>
              </a:rPr>
              <a:t>10.5K</a:t>
            </a:r>
            <a:r>
              <a:rPr lang="en-US" sz="1200" dirty="0">
                <a:solidFill>
                  <a:schemeClr val="tx1"/>
                </a:solidFill>
              </a:rPr>
              <a:t> is sum of values</a:t>
            </a:r>
            <a:endParaRPr lang="en-US" sz="1200" baseline="30000" dirty="0">
              <a:solidFill>
                <a:schemeClr val="tx1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EF174D6-CA28-F6CC-CBC6-F5FDD0B0E14E}"/>
              </a:ext>
            </a:extLst>
          </p:cNvPr>
          <p:cNvSpPr/>
          <p:nvPr/>
        </p:nvSpPr>
        <p:spPr>
          <a:xfrm>
            <a:off x="6618008" y="2469413"/>
            <a:ext cx="548640" cy="223706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F85195F-7FD5-E305-39B9-05ECFBD3AE54}"/>
              </a:ext>
            </a:extLst>
          </p:cNvPr>
          <p:cNvSpPr txBox="1"/>
          <p:nvPr/>
        </p:nvSpPr>
        <p:spPr>
          <a:xfrm>
            <a:off x="7343046" y="4433476"/>
            <a:ext cx="1554480" cy="27432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/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z="1200" dirty="0">
                <a:solidFill>
                  <a:schemeClr val="tx1"/>
                </a:solidFill>
              </a:rPr>
              <a:t>$1,844 = $</a:t>
            </a:r>
            <a:r>
              <a:rPr lang="en-US" sz="1200" dirty="0" err="1">
                <a:solidFill>
                  <a:schemeClr val="tx1"/>
                </a:solidFill>
              </a:rPr>
              <a:t>30K</a:t>
            </a:r>
            <a:r>
              <a:rPr lang="en-US" sz="1200" dirty="0">
                <a:solidFill>
                  <a:schemeClr val="tx1"/>
                </a:solidFill>
              </a:rPr>
              <a:t> - $</a:t>
            </a:r>
            <a:r>
              <a:rPr lang="en-US" sz="1200" dirty="0" err="1">
                <a:solidFill>
                  <a:schemeClr val="tx1"/>
                </a:solidFill>
              </a:rPr>
              <a:t>28K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153" name="Rectangle 5152">
            <a:extLst>
              <a:ext uri="{FF2B5EF4-FFF2-40B4-BE49-F238E27FC236}">
                <a16:creationId xmlns:a16="http://schemas.microsoft.com/office/drawing/2014/main" id="{B8E77685-E101-8AE6-4E15-967FCD0271D1}"/>
              </a:ext>
            </a:extLst>
          </p:cNvPr>
          <p:cNvSpPr/>
          <p:nvPr/>
        </p:nvSpPr>
        <p:spPr>
          <a:xfrm>
            <a:off x="4572521" y="5752910"/>
            <a:ext cx="457200" cy="274320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54" name="TextBox 5153">
            <a:extLst>
              <a:ext uri="{FF2B5EF4-FFF2-40B4-BE49-F238E27FC236}">
                <a16:creationId xmlns:a16="http://schemas.microsoft.com/office/drawing/2014/main" id="{A229732D-C820-6899-F16C-F1C15A3729D5}"/>
              </a:ext>
            </a:extLst>
          </p:cNvPr>
          <p:cNvSpPr txBox="1"/>
          <p:nvPr/>
        </p:nvSpPr>
        <p:spPr>
          <a:xfrm>
            <a:off x="7343046" y="5752910"/>
            <a:ext cx="1645920" cy="274320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z="1200" dirty="0">
                <a:solidFill>
                  <a:schemeClr val="tx1"/>
                </a:solidFill>
              </a:rPr>
              <a:t>2.44 = 2 - (-2000)/4500</a:t>
            </a:r>
            <a:endParaRPr lang="en-US" sz="1200" baseline="30000" dirty="0">
              <a:solidFill>
                <a:schemeClr val="tx1"/>
              </a:solidFill>
            </a:endParaRPr>
          </a:p>
        </p:txBody>
      </p:sp>
      <p:sp>
        <p:nvSpPr>
          <p:cNvPr id="5156" name="Rectangle 5155">
            <a:extLst>
              <a:ext uri="{FF2B5EF4-FFF2-40B4-BE49-F238E27FC236}">
                <a16:creationId xmlns:a16="http://schemas.microsoft.com/office/drawing/2014/main" id="{280E7AFC-CE95-E1C3-09D9-96A54863D1DD}"/>
              </a:ext>
            </a:extLst>
          </p:cNvPr>
          <p:cNvSpPr/>
          <p:nvPr/>
        </p:nvSpPr>
        <p:spPr>
          <a:xfrm>
            <a:off x="5557588" y="5094250"/>
            <a:ext cx="640512" cy="274320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57" name="Rectangle 5156">
            <a:extLst>
              <a:ext uri="{FF2B5EF4-FFF2-40B4-BE49-F238E27FC236}">
                <a16:creationId xmlns:a16="http://schemas.microsoft.com/office/drawing/2014/main" id="{8B80AA02-26E0-6A30-A13B-4FEEB038694C}"/>
              </a:ext>
            </a:extLst>
          </p:cNvPr>
          <p:cNvSpPr/>
          <p:nvPr/>
        </p:nvSpPr>
        <p:spPr>
          <a:xfrm>
            <a:off x="4917076" y="5371007"/>
            <a:ext cx="640512" cy="274320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E701C4DC-D003-BF7C-75D9-0FCB713BA484}"/>
              </a:ext>
            </a:extLst>
          </p:cNvPr>
          <p:cNvSpPr/>
          <p:nvPr/>
        </p:nvSpPr>
        <p:spPr>
          <a:xfrm>
            <a:off x="5557588" y="5375733"/>
            <a:ext cx="548640" cy="274320"/>
          </a:xfrm>
          <a:prstGeom prst="rect">
            <a:avLst/>
          </a:prstGeom>
          <a:noFill/>
          <a:ln w="38100"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52" name="TextBox 5151">
            <a:extLst>
              <a:ext uri="{FF2B5EF4-FFF2-40B4-BE49-F238E27FC236}">
                <a16:creationId xmlns:a16="http://schemas.microsoft.com/office/drawing/2014/main" id="{23D8B99B-DC7B-E287-5313-82CF1EBE113E}"/>
              </a:ext>
            </a:extLst>
          </p:cNvPr>
          <p:cNvSpPr txBox="1"/>
          <p:nvPr/>
        </p:nvSpPr>
        <p:spPr>
          <a:xfrm>
            <a:off x="7343046" y="5375733"/>
            <a:ext cx="1463040" cy="274320"/>
          </a:xfrm>
          <a:prstGeom prst="rect">
            <a:avLst/>
          </a:prstGeom>
          <a:noFill/>
          <a:ln w="38100"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z="1200" dirty="0" err="1">
                <a:solidFill>
                  <a:schemeClr val="tx1"/>
                </a:solidFill>
              </a:rPr>
              <a:t>2.5K</a:t>
            </a:r>
            <a:r>
              <a:rPr lang="en-US" sz="1200" dirty="0">
                <a:solidFill>
                  <a:schemeClr val="tx1"/>
                </a:solidFill>
              </a:rPr>
              <a:t> = </a:t>
            </a:r>
            <a:r>
              <a:rPr lang="en-US" sz="1200" dirty="0" err="1">
                <a:solidFill>
                  <a:schemeClr val="tx1"/>
                </a:solidFill>
              </a:rPr>
              <a:t>4.5K</a:t>
            </a:r>
            <a:r>
              <a:rPr lang="en-US" sz="1200" dirty="0">
                <a:solidFill>
                  <a:schemeClr val="tx1"/>
                </a:solidFill>
              </a:rPr>
              <a:t> + (-</a:t>
            </a:r>
            <a:r>
              <a:rPr lang="en-US" sz="1200" dirty="0" err="1">
                <a:solidFill>
                  <a:schemeClr val="tx1"/>
                </a:solidFill>
              </a:rPr>
              <a:t>2.0K</a:t>
            </a:r>
            <a:r>
              <a:rPr lang="en-US" sz="1200" dirty="0">
                <a:solidFill>
                  <a:schemeClr val="tx1"/>
                </a:solidFill>
              </a:rPr>
              <a:t>)</a:t>
            </a:r>
            <a:endParaRPr lang="en-US" sz="1200" baseline="30000" dirty="0">
              <a:solidFill>
                <a:schemeClr val="tx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8047D4B-2E1F-0F82-C13F-1C00818BEC9B}"/>
              </a:ext>
            </a:extLst>
          </p:cNvPr>
          <p:cNvSpPr txBox="1"/>
          <p:nvPr/>
        </p:nvSpPr>
        <p:spPr>
          <a:xfrm>
            <a:off x="209311" y="5890070"/>
            <a:ext cx="2377440" cy="55399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000" b="1" dirty="0">
                <a:solidFill>
                  <a:srgbClr val="000000"/>
                </a:solidFill>
                <a:effectLst/>
              </a:rPr>
              <a:t>IRR</a:t>
            </a:r>
            <a:r>
              <a:rPr lang="en-US" sz="1000" dirty="0">
                <a:solidFill>
                  <a:srgbClr val="000000"/>
                </a:solidFill>
                <a:effectLst/>
              </a:rPr>
              <a:t> is the  discount rate which makes the net present value of the project zero. (Computed using Excel’s IRR function)</a:t>
            </a:r>
            <a:endParaRPr lang="en-US" sz="1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01342DB-7BDC-3571-888B-90042F4DD07D}"/>
              </a:ext>
            </a:extLst>
          </p:cNvPr>
          <p:cNvSpPr txBox="1"/>
          <p:nvPr/>
        </p:nvSpPr>
        <p:spPr>
          <a:xfrm>
            <a:off x="209310" y="5489960"/>
            <a:ext cx="2377440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000" b="1" dirty="0">
                <a:solidFill>
                  <a:srgbClr val="000000"/>
                </a:solidFill>
              </a:rPr>
              <a:t>Payback period </a:t>
            </a:r>
            <a:r>
              <a:rPr lang="en-US" sz="1000" dirty="0">
                <a:solidFill>
                  <a:srgbClr val="000000"/>
                </a:solidFill>
              </a:rPr>
              <a:t>is the d</a:t>
            </a:r>
            <a:r>
              <a:rPr lang="en-US" sz="1000" dirty="0">
                <a:solidFill>
                  <a:srgbClr val="000000"/>
                </a:solidFill>
                <a:effectLst/>
              </a:rPr>
              <a:t>uration to break even on the original investments</a:t>
            </a:r>
            <a:endParaRPr lang="en-US" sz="1000" dirty="0"/>
          </a:p>
        </p:txBody>
      </p:sp>
      <p:sp>
        <p:nvSpPr>
          <p:cNvPr id="5158" name="Oval 5157">
            <a:extLst>
              <a:ext uri="{FF2B5EF4-FFF2-40B4-BE49-F238E27FC236}">
                <a16:creationId xmlns:a16="http://schemas.microsoft.com/office/drawing/2014/main" id="{AFBD07F4-6185-CD7A-07B5-FE591E6F2D0C}"/>
              </a:ext>
            </a:extLst>
          </p:cNvPr>
          <p:cNvSpPr/>
          <p:nvPr/>
        </p:nvSpPr>
        <p:spPr>
          <a:xfrm>
            <a:off x="4204326" y="6317717"/>
            <a:ext cx="2196446" cy="342386"/>
          </a:xfrm>
          <a:prstGeom prst="ellipse">
            <a:avLst/>
          </a:prstGeom>
          <a:noFill/>
          <a:ln w="2857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60" name="Oval 5159">
            <a:extLst>
              <a:ext uri="{FF2B5EF4-FFF2-40B4-BE49-F238E27FC236}">
                <a16:creationId xmlns:a16="http://schemas.microsoft.com/office/drawing/2014/main" id="{CA87207A-D3EC-EB58-1BAE-567159CBE9C8}"/>
              </a:ext>
            </a:extLst>
          </p:cNvPr>
          <p:cNvSpPr/>
          <p:nvPr/>
        </p:nvSpPr>
        <p:spPr>
          <a:xfrm>
            <a:off x="4204326" y="5126073"/>
            <a:ext cx="2196446" cy="293717"/>
          </a:xfrm>
          <a:prstGeom prst="ellipse">
            <a:avLst/>
          </a:prstGeom>
          <a:noFill/>
          <a:ln w="2857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61" name="Rectangle 5160">
            <a:extLst>
              <a:ext uri="{FF2B5EF4-FFF2-40B4-BE49-F238E27FC236}">
                <a16:creationId xmlns:a16="http://schemas.microsoft.com/office/drawing/2014/main" id="{977D05EC-12CD-0DFB-6CAA-0783877E35F2}"/>
              </a:ext>
            </a:extLst>
          </p:cNvPr>
          <p:cNvSpPr/>
          <p:nvPr/>
        </p:nvSpPr>
        <p:spPr>
          <a:xfrm>
            <a:off x="4591372" y="6054118"/>
            <a:ext cx="365760" cy="274320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63" name="Connector: Elbow 5162">
            <a:extLst>
              <a:ext uri="{FF2B5EF4-FFF2-40B4-BE49-F238E27FC236}">
                <a16:creationId xmlns:a16="http://schemas.microsoft.com/office/drawing/2014/main" id="{AE7BF02F-CE6C-4D3C-1AA1-EC5A911AD53A}"/>
              </a:ext>
            </a:extLst>
          </p:cNvPr>
          <p:cNvCxnSpPr>
            <a:cxnSpLocks/>
            <a:stCxn id="5160" idx="2"/>
            <a:endCxn id="5161" idx="1"/>
          </p:cNvCxnSpPr>
          <p:nvPr/>
        </p:nvCxnSpPr>
        <p:spPr>
          <a:xfrm rot="10800000" flipH="1" flipV="1">
            <a:off x="4204326" y="5272932"/>
            <a:ext cx="387046" cy="918346"/>
          </a:xfrm>
          <a:prstGeom prst="bentConnector3">
            <a:avLst>
              <a:gd name="adj1" fmla="val -59063"/>
            </a:avLst>
          </a:prstGeom>
          <a:noFill/>
          <a:ln w="2857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DE7E172-ADB0-2329-B87B-5A9181665BCA}"/>
              </a:ext>
            </a:extLst>
          </p:cNvPr>
          <p:cNvCxnSpPr>
            <a:cxnSpLocks/>
            <a:stCxn id="26" idx="3"/>
            <a:endCxn id="27" idx="1"/>
          </p:cNvCxnSpPr>
          <p:nvPr/>
        </p:nvCxnSpPr>
        <p:spPr>
          <a:xfrm flipV="1">
            <a:off x="6106228" y="3364250"/>
            <a:ext cx="1236818" cy="16027"/>
          </a:xfrm>
          <a:prstGeom prst="line">
            <a:avLst/>
          </a:prstGeom>
          <a:noFill/>
          <a:ln w="38100">
            <a:solidFill>
              <a:srgbClr val="0070C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0" name="Connector: Elbow 9">
            <a:extLst>
              <a:ext uri="{FF2B5EF4-FFF2-40B4-BE49-F238E27FC236}">
                <a16:creationId xmlns:a16="http://schemas.microsoft.com/office/drawing/2014/main" id="{AE3A8193-87A0-1235-6B97-09F74B175EA5}"/>
              </a:ext>
            </a:extLst>
          </p:cNvPr>
          <p:cNvCxnSpPr>
            <a:cxnSpLocks/>
            <a:stCxn id="5158" idx="2"/>
            <a:endCxn id="5161" idx="1"/>
          </p:cNvCxnSpPr>
          <p:nvPr/>
        </p:nvCxnSpPr>
        <p:spPr>
          <a:xfrm rot="10800000" flipH="1">
            <a:off x="4204326" y="6191278"/>
            <a:ext cx="387046" cy="297632"/>
          </a:xfrm>
          <a:prstGeom prst="bentConnector3">
            <a:avLst>
              <a:gd name="adj1" fmla="val -59063"/>
            </a:avLst>
          </a:prstGeom>
          <a:noFill/>
          <a:ln w="28575">
            <a:solidFill>
              <a:srgbClr val="FF0000"/>
            </a:solidFill>
            <a:prstDash val="sysDot"/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A51C4EA4-9694-210C-048E-A3835FF99D58}"/>
              </a:ext>
            </a:extLst>
          </p:cNvPr>
          <p:cNvSpPr txBox="1"/>
          <p:nvPr/>
        </p:nvSpPr>
        <p:spPr>
          <a:xfrm>
            <a:off x="7343046" y="4776665"/>
            <a:ext cx="1371600" cy="274320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z="1200" dirty="0">
                <a:solidFill>
                  <a:schemeClr val="tx1"/>
                </a:solidFill>
              </a:rPr>
              <a:t>1.07 = $</a:t>
            </a:r>
            <a:r>
              <a:rPr lang="en-US" sz="1200" dirty="0" err="1">
                <a:solidFill>
                  <a:schemeClr val="tx1"/>
                </a:solidFill>
              </a:rPr>
              <a:t>30K</a:t>
            </a:r>
            <a:r>
              <a:rPr lang="en-US" sz="1200" dirty="0">
                <a:solidFill>
                  <a:schemeClr val="tx1"/>
                </a:solidFill>
              </a:rPr>
              <a:t>/$</a:t>
            </a:r>
            <a:r>
              <a:rPr lang="en-US" sz="1200" dirty="0" err="1">
                <a:solidFill>
                  <a:schemeClr val="tx1"/>
                </a:solidFill>
              </a:rPr>
              <a:t>28K</a:t>
            </a:r>
            <a:endParaRPr lang="en-US" sz="1200" baseline="30000" dirty="0">
              <a:solidFill>
                <a:schemeClr val="tx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30D3E32-B5F6-FBAE-481F-DDC7937D9EB6}"/>
              </a:ext>
            </a:extLst>
          </p:cNvPr>
          <p:cNvSpPr txBox="1"/>
          <p:nvPr/>
        </p:nvSpPr>
        <p:spPr>
          <a:xfrm>
            <a:off x="309191" y="2150674"/>
            <a:ext cx="1188720" cy="5232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b="1">
                <a:solidFill>
                  <a:srgbClr val="0070C0"/>
                </a:solidFill>
              </a:defRPr>
            </a:lvl1pPr>
          </a:lstStyle>
          <a:p>
            <a:r>
              <a:rPr lang="en-US" sz="1400" dirty="0"/>
              <a:t>Assume a 5% discount rate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6CD89A41-0CD6-EF69-EC17-2C06380A6267}"/>
              </a:ext>
            </a:extLst>
          </p:cNvPr>
          <p:cNvCxnSpPr>
            <a:cxnSpLocks/>
            <a:stCxn id="27" idx="1"/>
          </p:cNvCxnSpPr>
          <p:nvPr/>
        </p:nvCxnSpPr>
        <p:spPr>
          <a:xfrm flipH="1">
            <a:off x="5971446" y="3364250"/>
            <a:ext cx="1371600" cy="594413"/>
          </a:xfrm>
          <a:prstGeom prst="straightConnector1">
            <a:avLst/>
          </a:prstGeom>
          <a:noFill/>
          <a:ln w="38100">
            <a:solidFill>
              <a:srgbClr val="0070C0"/>
            </a:solidFill>
            <a:prstDash val="sysDot"/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val="20706228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36">
            <a:extLst>
              <a:ext uri="{FF2B5EF4-FFF2-40B4-BE49-F238E27FC236}">
                <a16:creationId xmlns:a16="http://schemas.microsoft.com/office/drawing/2014/main" id="{B9400EB0-370C-B19E-2930-A4F9EC2299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"/>
            <a:ext cx="72009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2800" b="1" dirty="0"/>
              <a:t>Cost Benefit Analysis </a:t>
            </a:r>
            <a:r>
              <a:rPr lang="en-US" altLang="en-US" sz="2800" b="1" dirty="0">
                <a:solidFill>
                  <a:srgbClr val="000000"/>
                </a:solidFill>
              </a:rPr>
              <a:t>– Notes</a:t>
            </a:r>
          </a:p>
        </p:txBody>
      </p:sp>
      <p:sp>
        <p:nvSpPr>
          <p:cNvPr id="7171" name="TextBox 3">
            <a:extLst>
              <a:ext uri="{FF2B5EF4-FFF2-40B4-BE49-F238E27FC236}">
                <a16:creationId xmlns:a16="http://schemas.microsoft.com/office/drawing/2014/main" id="{6C4A215A-523E-BDEF-E65D-A44CC89F7D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350" y="723900"/>
            <a:ext cx="4114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000"/>
              <a:t>Slide 1</a:t>
            </a:r>
          </a:p>
        </p:txBody>
      </p:sp>
      <p:sp>
        <p:nvSpPr>
          <p:cNvPr id="7172" name="TextBox 26">
            <a:extLst>
              <a:ext uri="{FF2B5EF4-FFF2-40B4-BE49-F238E27FC236}">
                <a16:creationId xmlns:a16="http://schemas.microsoft.com/office/drawing/2014/main" id="{E51E1888-7BCB-3945-0FA6-3CBDDB3587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2500" y="723900"/>
            <a:ext cx="4114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000"/>
              <a:t>Slide 2</a:t>
            </a:r>
          </a:p>
        </p:txBody>
      </p:sp>
      <p:cxnSp>
        <p:nvCxnSpPr>
          <p:cNvPr id="7173" name="Straight Connector 5">
            <a:extLst>
              <a:ext uri="{FF2B5EF4-FFF2-40B4-BE49-F238E27FC236}">
                <a16:creationId xmlns:a16="http://schemas.microsoft.com/office/drawing/2014/main" id="{5449BDF5-2E5F-E43A-673A-80152D5185F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924050" y="2000250"/>
            <a:ext cx="914400" cy="9144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0131B619-88F2-A3AC-62B5-467CD07B141D}"/>
              </a:ext>
            </a:extLst>
          </p:cNvPr>
          <p:cNvSpPr txBox="1"/>
          <p:nvPr/>
        </p:nvSpPr>
        <p:spPr>
          <a:xfrm>
            <a:off x="514350" y="1168400"/>
            <a:ext cx="4114800" cy="547842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CBA was created by Jules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Dupit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in 1848.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When comparing two alternatives, it can occur that the preference order is reversed when tax considerations are included.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1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project with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unfavorable financials may be needed to meet </a:t>
            </a:r>
            <a:r>
              <a:rPr lang="en-US" sz="1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regulatory requirements or if the project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has</a:t>
            </a:r>
            <a:r>
              <a:rPr lang="en-US" sz="1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strategic importance.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CBA inaccuracies can be caused by: inaccurate estimates, subjective assessments, confirmation bias, or if the project is too complex or very long.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Pros of CBA 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Is a data-driven analysis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Is limited by the analysis framework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Can create a baseline for comparisons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Identifies projects with the most value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Includes tangible and intangible factors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Cons of CBA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May be unnecessary for smaller projects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May be expensive to perform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Relies critically on forecasted values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CBA accounts for the fact that, usually, most costs are in the initial years and most benefits are in later years.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005AA22-5A3A-9B13-815E-890318F774CB}"/>
              </a:ext>
            </a:extLst>
          </p:cNvPr>
          <p:cNvSpPr txBox="1"/>
          <p:nvPr/>
        </p:nvSpPr>
        <p:spPr>
          <a:xfrm>
            <a:off x="4762500" y="1168400"/>
            <a:ext cx="4114800" cy="24622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latin typeface="Arial" charset="0"/>
              </a:rPr>
              <a:t>In this example, 4 financial metrics are determined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latin typeface="Arial" charset="0"/>
              </a:rPr>
              <a:t>Benefit cost ratio 		(1.07)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latin typeface="Arial" charset="0"/>
              </a:rPr>
              <a:t>Internal Rate of return 	(23%)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latin typeface="Arial" charset="0"/>
              </a:rPr>
              <a:t>Payback period 		(2.4 years)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latin typeface="Arial" charset="0"/>
              </a:rPr>
              <a:t>Project benefit  		($1,844)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latin typeface="Arial" charset="0"/>
              </a:rPr>
              <a:t>In this example, no tax considerations were included. 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latin typeface="Arial" charset="0"/>
              </a:rPr>
              <a:t>In this example, a sensitivity analysis could vary the discount rate</a:t>
            </a:r>
            <a:r>
              <a:rPr lang="en-US" sz="1400">
                <a:latin typeface="Arial" charset="0"/>
              </a:rPr>
              <a:t>, say, </a:t>
            </a:r>
            <a:r>
              <a:rPr lang="en-US" sz="1400" dirty="0">
                <a:latin typeface="Arial" charset="0"/>
              </a:rPr>
              <a:t>to assess the changes in the 4 financial metrics.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2A643CE-165D-E524-0887-E9E393878449}"/>
              </a:ext>
            </a:extLst>
          </p:cNvPr>
          <p:cNvSpPr txBox="1"/>
          <p:nvPr/>
        </p:nvSpPr>
        <p:spPr>
          <a:xfrm>
            <a:off x="0" y="6618288"/>
            <a:ext cx="2867025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Copyright © 2022 Dan Zwillinger. All rights reserved.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1624</TotalTime>
  <Words>581</Words>
  <Application>Microsoft Office PowerPoint</Application>
  <PresentationFormat>On-screen Show (4:3)</PresentationFormat>
  <Paragraphs>73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zwillinger</dc:creator>
  <cp:lastModifiedBy>dan zwillinger</cp:lastModifiedBy>
  <cp:revision>33</cp:revision>
  <dcterms:created xsi:type="dcterms:W3CDTF">2022-08-07T10:33:11Z</dcterms:created>
  <dcterms:modified xsi:type="dcterms:W3CDTF">2024-11-01T14:06:24Z</dcterms:modified>
</cp:coreProperties>
</file>