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577" r:id="rId2"/>
    <p:sldId id="1579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66FF"/>
    <a:srgbClr val="CCECFF"/>
    <a:srgbClr val="FF0000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5676" autoAdjust="0"/>
  </p:normalViewPr>
  <p:slideViewPr>
    <p:cSldViewPr>
      <p:cViewPr varScale="1">
        <p:scale>
          <a:sx n="81" d="100"/>
          <a:sy n="81" d="100"/>
        </p:scale>
        <p:origin x="6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AAD6BC09-A0FE-4956-8011-024FF57D3B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936E93A1-F221-107F-44BF-CB5FCE25C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9093B57F-680C-B37A-953D-815EC1DD2F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8DB631-8154-498B-B847-025287DB4731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CD9D0AEF-050F-1C6E-EDC7-D4CBDBA09B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D6EA9AEC-B17D-93B6-DB48-1353D036B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25E8F02-53A9-9A1E-BF5E-833BFEF052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E603E4-8DE3-4325-B736-4577CE759AF1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0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9472CFDB-7935-383F-DE11-396ECA7BDA8D}"/>
              </a:ext>
            </a:extLst>
          </p:cNvPr>
          <p:cNvSpPr/>
          <p:nvPr/>
        </p:nvSpPr>
        <p:spPr>
          <a:xfrm>
            <a:off x="4225925" y="1878013"/>
            <a:ext cx="4752975" cy="1486877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72BA05AC-FF8A-FAEF-306E-02D37FCFA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Cost as an Independent Variable (CAIV)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87977C0D-0AAC-E0CB-F1EA-078773EE5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7563" y="74613"/>
            <a:ext cx="1574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/>
              <a:t>Problem</a:t>
            </a:r>
          </a:p>
          <a:p>
            <a:pPr eaLnBrk="1" hangingPunct="1"/>
            <a:r>
              <a:rPr lang="en-US" altLang="en-US" sz="1600"/>
              <a:t>How to identify best value?</a:t>
            </a:r>
            <a:endParaRPr lang="en-US" altLang="en-US"/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ED329370-4182-6A65-8CDA-A7EC34E9BC2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C7328D55-9172-B22D-D73F-A533A6B4A4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A2CA3D0B-9DD7-6455-3316-60E4774E6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5" y="3352190"/>
            <a:ext cx="4752975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Obtain specification for a needed capability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Aggregate all system costs (e.g., direct and indirect, acquisition and operational)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Identify multiple options meeting the needed capability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Price out the multiple options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Use </a:t>
            </a:r>
            <a:r>
              <a:rPr lang="en-US" sz="1600" dirty="0" err="1">
                <a:latin typeface="Arial" charset="0"/>
              </a:rPr>
              <a:t>CAIV</a:t>
            </a:r>
            <a:r>
              <a:rPr lang="en-US" sz="1600" dirty="0">
                <a:latin typeface="Arial" charset="0"/>
              </a:rPr>
              <a:t> to compare and prioritize the multiple options – that is, find the best value proposition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EFF53638-7D47-4D86-0315-71C94554D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3" y="1379538"/>
            <a:ext cx="2133600" cy="1325562"/>
          </a:xfrm>
          <a:prstGeom prst="rect">
            <a:avLst/>
          </a:prstGeom>
          <a:solidFill>
            <a:srgbClr val="CCECFF"/>
          </a:solidFill>
          <a:ln w="3175" algn="ctr">
            <a:solidFill>
              <a:schemeClr val="tx1"/>
            </a:solidFill>
            <a:round/>
            <a:headEnd/>
            <a:tailEnd/>
          </a:ln>
        </p:spPr>
        <p:txBody>
          <a:bodyPr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CAIV</a:t>
            </a:r>
          </a:p>
          <a:p>
            <a:pPr algn="ctr"/>
            <a:r>
              <a:rPr lang="en-US" altLang="en-US" sz="2000" b="1"/>
              <a:t>process</a:t>
            </a:r>
          </a:p>
          <a:p>
            <a:pPr algn="ctr"/>
            <a:endParaRPr lang="en-US" altLang="en-US" sz="2000" b="1"/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EF97EA69-1977-2191-BA06-499AE50750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56463" y="2416175"/>
            <a:ext cx="1171575" cy="1588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ED91FE5-8EF0-DAF9-C284-1F2E308EC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850" y="1414463"/>
            <a:ext cx="13096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70C0"/>
                </a:solidFill>
              </a:rPr>
              <a:t>Capability needed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70C0"/>
                </a:solidFill>
              </a:rPr>
              <a:t>Options to meet need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70C0"/>
                </a:solidFill>
              </a:rPr>
              <a:t>Cost models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67827189-0EBA-568F-78E4-01EE9083AC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19538" y="2428875"/>
            <a:ext cx="1169987" cy="1588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128DC184-993B-5EDD-87D2-983D40110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3" y="1968500"/>
            <a:ext cx="14652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70C0"/>
                </a:solidFill>
              </a:rPr>
              <a:t>“Best” option</a:t>
            </a:r>
          </a:p>
        </p:txBody>
      </p:sp>
      <p:grpSp>
        <p:nvGrpSpPr>
          <p:cNvPr id="3085" name="Group 23">
            <a:extLst>
              <a:ext uri="{FF2B5EF4-FFF2-40B4-BE49-F238E27FC236}">
                <a16:creationId xmlns:a16="http://schemas.microsoft.com/office/drawing/2014/main" id="{353902DD-4E86-F6D4-4A12-36BAD4992FA1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3092" name="Text Box 44">
              <a:extLst>
                <a:ext uri="{FF2B5EF4-FFF2-40B4-BE49-F238E27FC236}">
                  <a16:creationId xmlns:a16="http://schemas.microsoft.com/office/drawing/2014/main" id="{B231617E-DC61-84BE-2B0D-4763E7963D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93" name="TextBox 29">
              <a:extLst>
                <a:ext uri="{FF2B5EF4-FFF2-40B4-BE49-F238E27FC236}">
                  <a16:creationId xmlns:a16="http://schemas.microsoft.com/office/drawing/2014/main" id="{04E3FF11-26BA-A3D0-9A2E-68D26937D1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50056C7-A91E-FADE-7EAC-1BCAC554096E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616B6F-4C01-DE2A-6B1C-8EB7F0EE36AF}"/>
              </a:ext>
            </a:extLst>
          </p:cNvPr>
          <p:cNvSpPr txBox="1"/>
          <p:nvPr/>
        </p:nvSpPr>
        <p:spPr>
          <a:xfrm>
            <a:off x="127000" y="1370013"/>
            <a:ext cx="3719513" cy="23082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1600" dirty="0" err="1">
                <a:solidFill>
                  <a:srgbClr val="0070C0"/>
                </a:solidFill>
                <a:latin typeface="Arial" charset="0"/>
              </a:rPr>
              <a:t>CAIV</a:t>
            </a:r>
            <a:r>
              <a:rPr lang="en-US" sz="1600" b="0" dirty="0">
                <a:latin typeface="Arial" charset="0"/>
              </a:rPr>
              <a:t> is a method to determine “best value”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It is a structured, disciplined process that balances cost, performance, schedule, and risk to arrive at the “best value” </a:t>
            </a:r>
            <a:r>
              <a:rPr lang="en-US" sz="1600" b="0" dirty="0" err="1">
                <a:latin typeface="Arial" charset="0"/>
              </a:rPr>
              <a:t>soln</a:t>
            </a:r>
            <a:endParaRPr lang="en-US" sz="1600" b="0" dirty="0">
              <a:latin typeface="Arial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It addresses “Total Ownership Cost” = Development + Acquisition + Ownership (direct &amp; indirect)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7F92E4-7655-7223-9D0E-C08D9EAB1EAB}"/>
              </a:ext>
            </a:extLst>
          </p:cNvPr>
          <p:cNvSpPr txBox="1"/>
          <p:nvPr/>
        </p:nvSpPr>
        <p:spPr>
          <a:xfrm>
            <a:off x="124518" y="4090854"/>
            <a:ext cx="3719513" cy="1323439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600" b="1">
                <a:solidFill>
                  <a:srgbClr val="0070C0"/>
                </a:solidFill>
              </a:defRPr>
            </a:lvl1pPr>
          </a:lstStyle>
          <a:p>
            <a:pPr eaLnBrk="1" hangingPunct="1">
              <a:defRPr/>
            </a:pPr>
            <a:r>
              <a:rPr lang="en-US" dirty="0" err="1">
                <a:solidFill>
                  <a:schemeClr val="tx1"/>
                </a:solidFill>
                <a:latin typeface="Arial" charset="0"/>
              </a:rPr>
              <a:t>CAIV</a:t>
            </a:r>
            <a:r>
              <a:rPr lang="en-US" b="0" dirty="0">
                <a:solidFill>
                  <a:schemeClr val="tx1"/>
                </a:solidFill>
                <a:latin typeface="Arial" charset="0"/>
              </a:rPr>
              <a:t> requires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0" dirty="0">
                <a:solidFill>
                  <a:schemeClr val="tx1"/>
                </a:solidFill>
                <a:latin typeface="Arial" charset="0"/>
              </a:rPr>
              <a:t>A detailed specification of a need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0" dirty="0">
                <a:solidFill>
                  <a:schemeClr val="tx1"/>
                </a:solidFill>
                <a:latin typeface="Arial" charset="0"/>
              </a:rPr>
              <a:t>An affordability estimate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0" dirty="0">
                <a:solidFill>
                  <a:schemeClr val="tx1"/>
                </a:solidFill>
                <a:latin typeface="Arial" charset="0"/>
              </a:rPr>
              <a:t>Multiple options that meet the need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0" dirty="0">
                <a:solidFill>
                  <a:schemeClr val="tx1"/>
                </a:solidFill>
                <a:latin typeface="Arial" charset="0"/>
              </a:rPr>
              <a:t>Accurate life cycle cost models</a:t>
            </a:r>
          </a:p>
        </p:txBody>
      </p:sp>
      <p:sp>
        <p:nvSpPr>
          <p:cNvPr id="3090" name="Text Box 56">
            <a:extLst>
              <a:ext uri="{FF2B5EF4-FFF2-40B4-BE49-F238E27FC236}">
                <a16:creationId xmlns:a16="http://schemas.microsoft.com/office/drawing/2014/main" id="{818BE258-1098-4EF8-2335-06C253FB5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550" y="5903913"/>
            <a:ext cx="5776913" cy="58627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 dirty="0" err="1"/>
              <a:t>CAIV</a:t>
            </a:r>
            <a:r>
              <a:rPr lang="en-US" altLang="en-US" sz="1600" dirty="0"/>
              <a:t> can prevent having to make statements such as:       “The last 50% of the cost only bought 1% better performance”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2B9445FF-C80D-B430-9061-CA6628957253}"/>
              </a:ext>
            </a:extLst>
          </p:cNvPr>
          <p:cNvSpPr/>
          <p:nvPr/>
        </p:nvSpPr>
        <p:spPr>
          <a:xfrm>
            <a:off x="3544888" y="3436938"/>
            <a:ext cx="4056062" cy="1895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23" name="Line 6">
            <a:extLst>
              <a:ext uri="{FF2B5EF4-FFF2-40B4-BE49-F238E27FC236}">
                <a16:creationId xmlns:a16="http://schemas.microsoft.com/office/drawing/2014/main" id="{78367C52-CAFE-7D29-5C45-525AAE0D328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1D97CF2D-FC6D-E26A-58B9-B5D853A8A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CAIV – Example – Buying a car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990816-A9AE-1B02-3A61-8A0138A6A0DA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8A6A74-1BDB-BFA9-2835-452689439E30}"/>
              </a:ext>
            </a:extLst>
          </p:cNvPr>
          <p:cNvSpPr txBox="1"/>
          <p:nvPr/>
        </p:nvSpPr>
        <p:spPr>
          <a:xfrm>
            <a:off x="161925" y="703263"/>
            <a:ext cx="6845300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latin typeface="Arial" charset="0"/>
              </a:rPr>
              <a:t>How to buy a car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Define car requirements (e.g., reliability of R, can carry P passengers)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Define car lifecycle budget (can spend up to D dollars over life of car)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Find cars meeting (</a:t>
            </a:r>
            <a:r>
              <a:rPr lang="en-US" sz="1600" dirty="0" err="1">
                <a:latin typeface="Arial" charset="0"/>
              </a:rPr>
              <a:t>R,P</a:t>
            </a:r>
            <a:r>
              <a:rPr lang="en-US" sz="1600" dirty="0">
                <a:latin typeface="Arial" charset="0"/>
              </a:rPr>
              <a:t>) and are less than D in cost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</a:t>
            </a:r>
            <a:r>
              <a:rPr lang="en-US" sz="1600" dirty="0">
                <a:latin typeface="Arial" charset="0"/>
              </a:rPr>
              <a:t>hat is, they are in the “trade space” (e.g., used/new, high mileage/low mileage, different brands)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From the graph, identify the “natural breakpoints” where more money only buys marginal improvement – this is the “knee” of the curve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3AA58F8-0173-9A18-C00C-9CACE86446BC}"/>
              </a:ext>
            </a:extLst>
          </p:cNvPr>
          <p:cNvSpPr/>
          <p:nvPr/>
        </p:nvSpPr>
        <p:spPr>
          <a:xfrm>
            <a:off x="3497263" y="3141663"/>
            <a:ext cx="4641850" cy="2244725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28" name="TextBox 23">
            <a:extLst>
              <a:ext uri="{FF2B5EF4-FFF2-40B4-BE49-F238E27FC236}">
                <a16:creationId xmlns:a16="http://schemas.microsoft.com/office/drawing/2014/main" id="{33F093DB-28E5-D3E8-D223-313B0F0BB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5821363"/>
            <a:ext cx="2008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Total lifecycle cost</a:t>
            </a:r>
          </a:p>
        </p:txBody>
      </p:sp>
      <p:sp>
        <p:nvSpPr>
          <p:cNvPr id="5129" name="TextBox 24">
            <a:extLst>
              <a:ext uri="{FF2B5EF4-FFF2-40B4-BE49-F238E27FC236}">
                <a16:creationId xmlns:a16="http://schemas.microsoft.com/office/drawing/2014/main" id="{0F151E44-DABC-5388-4844-962DBE66E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1413" y="5422900"/>
            <a:ext cx="350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D</a:t>
            </a:r>
          </a:p>
        </p:txBody>
      </p:sp>
      <p:sp>
        <p:nvSpPr>
          <p:cNvPr id="5130" name="TextBox 25">
            <a:extLst>
              <a:ext uri="{FF2B5EF4-FFF2-40B4-BE49-F238E27FC236}">
                <a16:creationId xmlns:a16="http://schemas.microsoft.com/office/drawing/2014/main" id="{56BAE86F-202A-B0D8-7B99-1D23DB5BC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5422900"/>
            <a:ext cx="877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90% D</a:t>
            </a:r>
          </a:p>
        </p:txBody>
      </p:sp>
      <p:sp>
        <p:nvSpPr>
          <p:cNvPr id="5131" name="TextBox 26">
            <a:extLst>
              <a:ext uri="{FF2B5EF4-FFF2-40B4-BE49-F238E27FC236}">
                <a16:creationId xmlns:a16="http://schemas.microsoft.com/office/drawing/2014/main" id="{5814EB8C-B0E3-C62E-067D-181C9E30A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2838" y="5427663"/>
            <a:ext cx="87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80% D</a:t>
            </a:r>
          </a:p>
        </p:txBody>
      </p:sp>
      <p:sp>
        <p:nvSpPr>
          <p:cNvPr id="5132" name="TextBox 27">
            <a:extLst>
              <a:ext uri="{FF2B5EF4-FFF2-40B4-BE49-F238E27FC236}">
                <a16:creationId xmlns:a16="http://schemas.microsoft.com/office/drawing/2014/main" id="{EF0287E5-3CAD-E822-DAD4-23D8D0726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17788"/>
            <a:ext cx="163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b="1"/>
              <a:t>Performance: how well (R,P) are met</a:t>
            </a:r>
          </a:p>
        </p:txBody>
      </p:sp>
      <p:sp>
        <p:nvSpPr>
          <p:cNvPr id="5133" name="TextBox 28">
            <a:extLst>
              <a:ext uri="{FF2B5EF4-FFF2-40B4-BE49-F238E27FC236}">
                <a16:creationId xmlns:a16="http://schemas.microsoft.com/office/drawing/2014/main" id="{85528D61-4939-4FB0-FB33-70C1CE265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3088" y="4906963"/>
            <a:ext cx="64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90%</a:t>
            </a:r>
          </a:p>
        </p:txBody>
      </p:sp>
      <p:sp>
        <p:nvSpPr>
          <p:cNvPr id="5134" name="TextBox 29">
            <a:extLst>
              <a:ext uri="{FF2B5EF4-FFF2-40B4-BE49-F238E27FC236}">
                <a16:creationId xmlns:a16="http://schemas.microsoft.com/office/drawing/2014/main" id="{FFFBF37A-43EE-708D-87E7-9155ED690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500" y="4060825"/>
            <a:ext cx="774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100%</a:t>
            </a:r>
          </a:p>
        </p:txBody>
      </p:sp>
      <p:sp>
        <p:nvSpPr>
          <p:cNvPr id="5135" name="TextBox 30">
            <a:extLst>
              <a:ext uri="{FF2B5EF4-FFF2-40B4-BE49-F238E27FC236}">
                <a16:creationId xmlns:a16="http://schemas.microsoft.com/office/drawing/2014/main" id="{52AD49EC-4D5C-CBC5-72E3-2E29AD689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1963" y="3214688"/>
            <a:ext cx="7572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110%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B804CD1-BA35-0529-6CC2-6086D4196429}"/>
              </a:ext>
            </a:extLst>
          </p:cNvPr>
          <p:cNvCxnSpPr/>
          <p:nvPr/>
        </p:nvCxnSpPr>
        <p:spPr>
          <a:xfrm>
            <a:off x="4073525" y="3141663"/>
            <a:ext cx="0" cy="224472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CBDC822-97EC-FB7C-33F3-DB9FB875A93A}"/>
              </a:ext>
            </a:extLst>
          </p:cNvPr>
          <p:cNvCxnSpPr/>
          <p:nvPr/>
        </p:nvCxnSpPr>
        <p:spPr>
          <a:xfrm>
            <a:off x="5919788" y="3141663"/>
            <a:ext cx="0" cy="224472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AE97EE5-F2E3-C678-4CAF-B37695BA5078}"/>
              </a:ext>
            </a:extLst>
          </p:cNvPr>
          <p:cNvCxnSpPr/>
          <p:nvPr/>
        </p:nvCxnSpPr>
        <p:spPr>
          <a:xfrm>
            <a:off x="7645400" y="3128963"/>
            <a:ext cx="0" cy="224472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95357FB-BF8D-3E89-6638-070D4C8F79EC}"/>
              </a:ext>
            </a:extLst>
          </p:cNvPr>
          <p:cNvCxnSpPr>
            <a:cxnSpLocks/>
          </p:cNvCxnSpPr>
          <p:nvPr/>
        </p:nvCxnSpPr>
        <p:spPr>
          <a:xfrm flipH="1">
            <a:off x="3497263" y="5100638"/>
            <a:ext cx="4641850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4FC0E66-C2EF-64CA-D471-CC98F42EE086}"/>
              </a:ext>
            </a:extLst>
          </p:cNvPr>
          <p:cNvCxnSpPr>
            <a:cxnSpLocks/>
          </p:cNvCxnSpPr>
          <p:nvPr/>
        </p:nvCxnSpPr>
        <p:spPr>
          <a:xfrm flipH="1">
            <a:off x="3497263" y="4273550"/>
            <a:ext cx="4641850" cy="0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CC532C8-9B49-496F-B8A9-D1C7A919BD06}"/>
              </a:ext>
            </a:extLst>
          </p:cNvPr>
          <p:cNvCxnSpPr>
            <a:cxnSpLocks/>
          </p:cNvCxnSpPr>
          <p:nvPr/>
        </p:nvCxnSpPr>
        <p:spPr>
          <a:xfrm flipH="1">
            <a:off x="3497263" y="3402013"/>
            <a:ext cx="4641850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CC314D31-D4D0-C6EB-94E2-A8A3808A9960}"/>
              </a:ext>
            </a:extLst>
          </p:cNvPr>
          <p:cNvSpPr txBox="1"/>
          <p:nvPr/>
        </p:nvSpPr>
        <p:spPr>
          <a:xfrm>
            <a:off x="3790950" y="4687888"/>
            <a:ext cx="214313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36000" tIns="36000" rIns="36000" bIns="36000" anchor="ctr">
            <a:spAutoFit/>
          </a:bodyPr>
          <a:lstStyle/>
          <a:p>
            <a:pPr eaLnBrk="1" hangingPunct="1">
              <a:lnSpc>
                <a:spcPct val="95000"/>
              </a:lnSpc>
              <a:buClr>
                <a:schemeClr val="accent1"/>
              </a:buClr>
              <a:defRPr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CABE9B-EFD3-4558-14ED-12837B66A2AA}"/>
              </a:ext>
            </a:extLst>
          </p:cNvPr>
          <p:cNvSpPr txBox="1"/>
          <p:nvPr/>
        </p:nvSpPr>
        <p:spPr>
          <a:xfrm>
            <a:off x="4576763" y="4598988"/>
            <a:ext cx="215900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36000" tIns="36000" rIns="36000" bIns="36000" anchor="ctr">
            <a:spAutoFit/>
          </a:bodyPr>
          <a:lstStyle/>
          <a:p>
            <a:pPr eaLnBrk="1" hangingPunct="1">
              <a:lnSpc>
                <a:spcPct val="95000"/>
              </a:lnSpc>
              <a:buClr>
                <a:schemeClr val="accent1"/>
              </a:buClr>
              <a:defRPr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CDBC64-67C7-E11F-E37A-06DC89F42CAE}"/>
              </a:ext>
            </a:extLst>
          </p:cNvPr>
          <p:cNvSpPr txBox="1"/>
          <p:nvPr/>
        </p:nvSpPr>
        <p:spPr>
          <a:xfrm>
            <a:off x="4841875" y="3908425"/>
            <a:ext cx="241300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ctr">
            <a:spAutoFit/>
          </a:bodyPr>
          <a:lstStyle/>
          <a:p>
            <a:pPr eaLnBrk="1" hangingPunct="1">
              <a:lnSpc>
                <a:spcPct val="95000"/>
              </a:lnSpc>
              <a:buClr>
                <a:schemeClr val="accent1"/>
              </a:buClr>
              <a:defRPr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E7651ED-7F62-FD05-B8BB-1DD24851762F}"/>
              </a:ext>
            </a:extLst>
          </p:cNvPr>
          <p:cNvSpPr txBox="1"/>
          <p:nvPr/>
        </p:nvSpPr>
        <p:spPr>
          <a:xfrm>
            <a:off x="5303838" y="3481388"/>
            <a:ext cx="241300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ctr">
            <a:spAutoFit/>
          </a:bodyPr>
          <a:lstStyle/>
          <a:p>
            <a:pPr eaLnBrk="1" hangingPunct="1">
              <a:lnSpc>
                <a:spcPct val="95000"/>
              </a:lnSpc>
              <a:buClr>
                <a:schemeClr val="accent1"/>
              </a:buClr>
              <a:defRPr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B5F41DC-41C7-11EF-994D-E448695BFF6F}"/>
              </a:ext>
            </a:extLst>
          </p:cNvPr>
          <p:cNvSpPr txBox="1"/>
          <p:nvPr/>
        </p:nvSpPr>
        <p:spPr>
          <a:xfrm>
            <a:off x="6769100" y="3348038"/>
            <a:ext cx="242888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ctr">
            <a:spAutoFit/>
          </a:bodyPr>
          <a:lstStyle/>
          <a:p>
            <a:pPr eaLnBrk="1" hangingPunct="1">
              <a:lnSpc>
                <a:spcPct val="95000"/>
              </a:lnSpc>
              <a:buClr>
                <a:schemeClr val="accent1"/>
              </a:buClr>
              <a:defRPr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EE6B38-9B86-83CA-EB50-5837606F9ACE}"/>
              </a:ext>
            </a:extLst>
          </p:cNvPr>
          <p:cNvSpPr txBox="1"/>
          <p:nvPr/>
        </p:nvSpPr>
        <p:spPr>
          <a:xfrm>
            <a:off x="7491413" y="3219450"/>
            <a:ext cx="242887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ctr">
            <a:spAutoFit/>
          </a:bodyPr>
          <a:lstStyle/>
          <a:p>
            <a:pPr eaLnBrk="1" hangingPunct="1">
              <a:lnSpc>
                <a:spcPct val="95000"/>
              </a:lnSpc>
              <a:buClr>
                <a:schemeClr val="accent1"/>
              </a:buClr>
              <a:defRPr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6</a:t>
            </a: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7EFA9BC4-3287-39DD-EC1E-3BD721CD540F}"/>
              </a:ext>
            </a:extLst>
          </p:cNvPr>
          <p:cNvSpPr/>
          <p:nvPr/>
        </p:nvSpPr>
        <p:spPr>
          <a:xfrm>
            <a:off x="3702050" y="3400425"/>
            <a:ext cx="4205288" cy="1639888"/>
          </a:xfrm>
          <a:custGeom>
            <a:avLst/>
            <a:gdLst>
              <a:gd name="connsiteX0" fmla="*/ 0 w 4204010"/>
              <a:gd name="connsiteY0" fmla="*/ 1639297 h 1639297"/>
              <a:gd name="connsiteX1" fmla="*/ 122664 w 4204010"/>
              <a:gd name="connsiteY1" fmla="*/ 1628146 h 1639297"/>
              <a:gd name="connsiteX2" fmla="*/ 234176 w 4204010"/>
              <a:gd name="connsiteY2" fmla="*/ 1605844 h 1639297"/>
              <a:gd name="connsiteX3" fmla="*/ 312235 w 4204010"/>
              <a:gd name="connsiteY3" fmla="*/ 1594693 h 1639297"/>
              <a:gd name="connsiteX4" fmla="*/ 446049 w 4204010"/>
              <a:gd name="connsiteY4" fmla="*/ 1583541 h 1639297"/>
              <a:gd name="connsiteX5" fmla="*/ 490654 w 4204010"/>
              <a:gd name="connsiteY5" fmla="*/ 1561239 h 1639297"/>
              <a:gd name="connsiteX6" fmla="*/ 624469 w 4204010"/>
              <a:gd name="connsiteY6" fmla="*/ 1550088 h 1639297"/>
              <a:gd name="connsiteX7" fmla="*/ 680225 w 4204010"/>
              <a:gd name="connsiteY7" fmla="*/ 1538936 h 1639297"/>
              <a:gd name="connsiteX8" fmla="*/ 724830 w 4204010"/>
              <a:gd name="connsiteY8" fmla="*/ 1516634 h 1639297"/>
              <a:gd name="connsiteX9" fmla="*/ 836342 w 4204010"/>
              <a:gd name="connsiteY9" fmla="*/ 1494332 h 1639297"/>
              <a:gd name="connsiteX10" fmla="*/ 914400 w 4204010"/>
              <a:gd name="connsiteY10" fmla="*/ 1460878 h 1639297"/>
              <a:gd name="connsiteX11" fmla="*/ 981308 w 4204010"/>
              <a:gd name="connsiteY11" fmla="*/ 1416273 h 1639297"/>
              <a:gd name="connsiteX12" fmla="*/ 1014761 w 4204010"/>
              <a:gd name="connsiteY12" fmla="*/ 1371668 h 1639297"/>
              <a:gd name="connsiteX13" fmla="*/ 1037064 w 4204010"/>
              <a:gd name="connsiteY13" fmla="*/ 1349366 h 1639297"/>
              <a:gd name="connsiteX14" fmla="*/ 1059366 w 4204010"/>
              <a:gd name="connsiteY14" fmla="*/ 1304761 h 1639297"/>
              <a:gd name="connsiteX15" fmla="*/ 1103971 w 4204010"/>
              <a:gd name="connsiteY15" fmla="*/ 1059434 h 1639297"/>
              <a:gd name="connsiteX16" fmla="*/ 1115122 w 4204010"/>
              <a:gd name="connsiteY16" fmla="*/ 936771 h 1639297"/>
              <a:gd name="connsiteX17" fmla="*/ 1148576 w 4204010"/>
              <a:gd name="connsiteY17" fmla="*/ 869863 h 1639297"/>
              <a:gd name="connsiteX18" fmla="*/ 1204332 w 4204010"/>
              <a:gd name="connsiteY18" fmla="*/ 769502 h 1639297"/>
              <a:gd name="connsiteX19" fmla="*/ 1226635 w 4204010"/>
              <a:gd name="connsiteY19" fmla="*/ 691444 h 1639297"/>
              <a:gd name="connsiteX20" fmla="*/ 1248937 w 4204010"/>
              <a:gd name="connsiteY20" fmla="*/ 657990 h 1639297"/>
              <a:gd name="connsiteX21" fmla="*/ 1260088 w 4204010"/>
              <a:gd name="connsiteY21" fmla="*/ 613385 h 1639297"/>
              <a:gd name="connsiteX22" fmla="*/ 1282391 w 4204010"/>
              <a:gd name="connsiteY22" fmla="*/ 568780 h 1639297"/>
              <a:gd name="connsiteX23" fmla="*/ 1349298 w 4204010"/>
              <a:gd name="connsiteY23" fmla="*/ 468419 h 1639297"/>
              <a:gd name="connsiteX24" fmla="*/ 1427357 w 4204010"/>
              <a:gd name="connsiteY24" fmla="*/ 401512 h 1639297"/>
              <a:gd name="connsiteX25" fmla="*/ 1550020 w 4204010"/>
              <a:gd name="connsiteY25" fmla="*/ 312302 h 1639297"/>
              <a:gd name="connsiteX26" fmla="*/ 1605776 w 4204010"/>
              <a:gd name="connsiteY26" fmla="*/ 290000 h 1639297"/>
              <a:gd name="connsiteX27" fmla="*/ 1706137 w 4204010"/>
              <a:gd name="connsiteY27" fmla="*/ 256546 h 1639297"/>
              <a:gd name="connsiteX28" fmla="*/ 1739591 w 4204010"/>
              <a:gd name="connsiteY28" fmla="*/ 234244 h 1639297"/>
              <a:gd name="connsiteX29" fmla="*/ 1873405 w 4204010"/>
              <a:gd name="connsiteY29" fmla="*/ 211941 h 1639297"/>
              <a:gd name="connsiteX30" fmla="*/ 2062976 w 4204010"/>
              <a:gd name="connsiteY30" fmla="*/ 178488 h 1639297"/>
              <a:gd name="connsiteX31" fmla="*/ 2118732 w 4204010"/>
              <a:gd name="connsiteY31" fmla="*/ 167336 h 1639297"/>
              <a:gd name="connsiteX32" fmla="*/ 2185639 w 4204010"/>
              <a:gd name="connsiteY32" fmla="*/ 156185 h 1639297"/>
              <a:gd name="connsiteX33" fmla="*/ 2375210 w 4204010"/>
              <a:gd name="connsiteY33" fmla="*/ 133883 h 1639297"/>
              <a:gd name="connsiteX34" fmla="*/ 2542478 w 4204010"/>
              <a:gd name="connsiteY34" fmla="*/ 111580 h 1639297"/>
              <a:gd name="connsiteX35" fmla="*/ 3267308 w 4204010"/>
              <a:gd name="connsiteY35" fmla="*/ 89278 h 1639297"/>
              <a:gd name="connsiteX36" fmla="*/ 3401122 w 4204010"/>
              <a:gd name="connsiteY36" fmla="*/ 78127 h 1639297"/>
              <a:gd name="connsiteX37" fmla="*/ 3434576 w 4204010"/>
              <a:gd name="connsiteY37" fmla="*/ 66975 h 1639297"/>
              <a:gd name="connsiteX38" fmla="*/ 3512635 w 4204010"/>
              <a:gd name="connsiteY38" fmla="*/ 55824 h 1639297"/>
              <a:gd name="connsiteX39" fmla="*/ 3668752 w 4204010"/>
              <a:gd name="connsiteY39" fmla="*/ 44673 h 1639297"/>
              <a:gd name="connsiteX40" fmla="*/ 3757961 w 4204010"/>
              <a:gd name="connsiteY40" fmla="*/ 33522 h 1639297"/>
              <a:gd name="connsiteX41" fmla="*/ 3836020 w 4204010"/>
              <a:gd name="connsiteY41" fmla="*/ 22371 h 1639297"/>
              <a:gd name="connsiteX42" fmla="*/ 4059044 w 4204010"/>
              <a:gd name="connsiteY42" fmla="*/ 11219 h 1639297"/>
              <a:gd name="connsiteX43" fmla="*/ 4204010 w 4204010"/>
              <a:gd name="connsiteY43" fmla="*/ 68 h 1639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204010" h="1639297">
                <a:moveTo>
                  <a:pt x="0" y="1639297"/>
                </a:moveTo>
                <a:cubicBezTo>
                  <a:pt x="40888" y="1635580"/>
                  <a:pt x="81889" y="1632943"/>
                  <a:pt x="122664" y="1628146"/>
                </a:cubicBezTo>
                <a:cubicBezTo>
                  <a:pt x="246330" y="1613597"/>
                  <a:pt x="139409" y="1623074"/>
                  <a:pt x="234176" y="1605844"/>
                </a:cubicBezTo>
                <a:cubicBezTo>
                  <a:pt x="260036" y="1601142"/>
                  <a:pt x="286096" y="1597445"/>
                  <a:pt x="312235" y="1594693"/>
                </a:cubicBezTo>
                <a:cubicBezTo>
                  <a:pt x="356748" y="1590007"/>
                  <a:pt x="401444" y="1587258"/>
                  <a:pt x="446049" y="1583541"/>
                </a:cubicBezTo>
                <a:cubicBezTo>
                  <a:pt x="460917" y="1576107"/>
                  <a:pt x="474315" y="1564302"/>
                  <a:pt x="490654" y="1561239"/>
                </a:cubicBezTo>
                <a:cubicBezTo>
                  <a:pt x="534647" y="1552990"/>
                  <a:pt x="580016" y="1555318"/>
                  <a:pt x="624469" y="1550088"/>
                </a:cubicBezTo>
                <a:cubicBezTo>
                  <a:pt x="643293" y="1547873"/>
                  <a:pt x="661640" y="1542653"/>
                  <a:pt x="680225" y="1538936"/>
                </a:cubicBezTo>
                <a:cubicBezTo>
                  <a:pt x="695093" y="1531502"/>
                  <a:pt x="708846" y="1521201"/>
                  <a:pt x="724830" y="1516634"/>
                </a:cubicBezTo>
                <a:cubicBezTo>
                  <a:pt x="761278" y="1506220"/>
                  <a:pt x="836342" y="1494332"/>
                  <a:pt x="836342" y="1494332"/>
                </a:cubicBezTo>
                <a:cubicBezTo>
                  <a:pt x="958108" y="1413153"/>
                  <a:pt x="770390" y="1532883"/>
                  <a:pt x="914400" y="1460878"/>
                </a:cubicBezTo>
                <a:cubicBezTo>
                  <a:pt x="938375" y="1448891"/>
                  <a:pt x="959005" y="1431141"/>
                  <a:pt x="981308" y="1416273"/>
                </a:cubicBezTo>
                <a:cubicBezTo>
                  <a:pt x="992459" y="1401405"/>
                  <a:pt x="1002863" y="1385946"/>
                  <a:pt x="1014761" y="1371668"/>
                </a:cubicBezTo>
                <a:cubicBezTo>
                  <a:pt x="1021492" y="1363591"/>
                  <a:pt x="1031232" y="1358114"/>
                  <a:pt x="1037064" y="1349366"/>
                </a:cubicBezTo>
                <a:cubicBezTo>
                  <a:pt x="1046285" y="1335535"/>
                  <a:pt x="1051932" y="1319629"/>
                  <a:pt x="1059366" y="1304761"/>
                </a:cubicBezTo>
                <a:cubicBezTo>
                  <a:pt x="1075590" y="1223644"/>
                  <a:pt x="1093269" y="1141483"/>
                  <a:pt x="1103971" y="1059434"/>
                </a:cubicBezTo>
                <a:cubicBezTo>
                  <a:pt x="1109281" y="1018723"/>
                  <a:pt x="1105718" y="976736"/>
                  <a:pt x="1115122" y="936771"/>
                </a:cubicBezTo>
                <a:cubicBezTo>
                  <a:pt x="1120833" y="912499"/>
                  <a:pt x="1138258" y="892563"/>
                  <a:pt x="1148576" y="869863"/>
                </a:cubicBezTo>
                <a:cubicBezTo>
                  <a:pt x="1187890" y="783371"/>
                  <a:pt x="1149481" y="842636"/>
                  <a:pt x="1204332" y="769502"/>
                </a:cubicBezTo>
                <a:cubicBezTo>
                  <a:pt x="1207907" y="755203"/>
                  <a:pt x="1218633" y="707447"/>
                  <a:pt x="1226635" y="691444"/>
                </a:cubicBezTo>
                <a:cubicBezTo>
                  <a:pt x="1232629" y="679457"/>
                  <a:pt x="1241503" y="669141"/>
                  <a:pt x="1248937" y="657990"/>
                </a:cubicBezTo>
                <a:cubicBezTo>
                  <a:pt x="1252654" y="643122"/>
                  <a:pt x="1254707" y="627735"/>
                  <a:pt x="1260088" y="613385"/>
                </a:cubicBezTo>
                <a:cubicBezTo>
                  <a:pt x="1265925" y="597820"/>
                  <a:pt x="1274318" y="583311"/>
                  <a:pt x="1282391" y="568780"/>
                </a:cubicBezTo>
                <a:cubicBezTo>
                  <a:pt x="1302094" y="533314"/>
                  <a:pt x="1322829" y="499299"/>
                  <a:pt x="1349298" y="468419"/>
                </a:cubicBezTo>
                <a:cubicBezTo>
                  <a:pt x="1387610" y="423723"/>
                  <a:pt x="1379899" y="442191"/>
                  <a:pt x="1427357" y="401512"/>
                </a:cubicBezTo>
                <a:cubicBezTo>
                  <a:pt x="1481104" y="355442"/>
                  <a:pt x="1457447" y="349330"/>
                  <a:pt x="1550020" y="312302"/>
                </a:cubicBezTo>
                <a:cubicBezTo>
                  <a:pt x="1568605" y="304868"/>
                  <a:pt x="1586925" y="296732"/>
                  <a:pt x="1605776" y="290000"/>
                </a:cubicBezTo>
                <a:cubicBezTo>
                  <a:pt x="1638985" y="278140"/>
                  <a:pt x="1676796" y="276106"/>
                  <a:pt x="1706137" y="256546"/>
                </a:cubicBezTo>
                <a:cubicBezTo>
                  <a:pt x="1717288" y="249112"/>
                  <a:pt x="1727272" y="239523"/>
                  <a:pt x="1739591" y="234244"/>
                </a:cubicBezTo>
                <a:cubicBezTo>
                  <a:pt x="1769927" y="221243"/>
                  <a:pt x="1853737" y="214400"/>
                  <a:pt x="1873405" y="211941"/>
                </a:cubicBezTo>
                <a:cubicBezTo>
                  <a:pt x="2009325" y="173108"/>
                  <a:pt x="1894247" y="200986"/>
                  <a:pt x="2062976" y="178488"/>
                </a:cubicBezTo>
                <a:cubicBezTo>
                  <a:pt x="2081763" y="175983"/>
                  <a:pt x="2100084" y="170727"/>
                  <a:pt x="2118732" y="167336"/>
                </a:cubicBezTo>
                <a:cubicBezTo>
                  <a:pt x="2140977" y="163291"/>
                  <a:pt x="2163256" y="159382"/>
                  <a:pt x="2185639" y="156185"/>
                </a:cubicBezTo>
                <a:cubicBezTo>
                  <a:pt x="2275778" y="143308"/>
                  <a:pt x="2281535" y="145593"/>
                  <a:pt x="2375210" y="133883"/>
                </a:cubicBezTo>
                <a:cubicBezTo>
                  <a:pt x="2431025" y="126906"/>
                  <a:pt x="2486299" y="114389"/>
                  <a:pt x="2542478" y="111580"/>
                </a:cubicBezTo>
                <a:cubicBezTo>
                  <a:pt x="2783901" y="99509"/>
                  <a:pt x="3267308" y="89278"/>
                  <a:pt x="3267308" y="89278"/>
                </a:cubicBezTo>
                <a:cubicBezTo>
                  <a:pt x="3311913" y="85561"/>
                  <a:pt x="3356755" y="84043"/>
                  <a:pt x="3401122" y="78127"/>
                </a:cubicBezTo>
                <a:cubicBezTo>
                  <a:pt x="3412773" y="76573"/>
                  <a:pt x="3423050" y="69280"/>
                  <a:pt x="3434576" y="66975"/>
                </a:cubicBezTo>
                <a:cubicBezTo>
                  <a:pt x="3460349" y="61820"/>
                  <a:pt x="3486470" y="58316"/>
                  <a:pt x="3512635" y="55824"/>
                </a:cubicBezTo>
                <a:cubicBezTo>
                  <a:pt x="3564572" y="50878"/>
                  <a:pt x="3616795" y="49396"/>
                  <a:pt x="3668752" y="44673"/>
                </a:cubicBezTo>
                <a:cubicBezTo>
                  <a:pt x="3698597" y="41960"/>
                  <a:pt x="3728256" y="37483"/>
                  <a:pt x="3757961" y="33522"/>
                </a:cubicBezTo>
                <a:cubicBezTo>
                  <a:pt x="3784014" y="30048"/>
                  <a:pt x="3809808" y="24313"/>
                  <a:pt x="3836020" y="22371"/>
                </a:cubicBezTo>
                <a:cubicBezTo>
                  <a:pt x="3910251" y="16872"/>
                  <a:pt x="3984703" y="14936"/>
                  <a:pt x="4059044" y="11219"/>
                </a:cubicBezTo>
                <a:cubicBezTo>
                  <a:pt x="4174182" y="-1574"/>
                  <a:pt x="4125745" y="68"/>
                  <a:pt x="4204010" y="68"/>
                </a:cubicBezTo>
              </a:path>
            </a:pathLst>
          </a:cu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41799D-D429-9ED1-8A3B-DA103602166A}"/>
              </a:ext>
            </a:extLst>
          </p:cNvPr>
          <p:cNvSpPr txBox="1"/>
          <p:nvPr/>
        </p:nvSpPr>
        <p:spPr>
          <a:xfrm>
            <a:off x="224489" y="3128963"/>
            <a:ext cx="3162300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latin typeface="Arial" charset="0"/>
              </a:rPr>
              <a:t>Analysis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Graph options 1-6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Graph has a “break point” at 105% of (</a:t>
            </a:r>
            <a:r>
              <a:rPr lang="en-US" sz="1600" dirty="0" err="1">
                <a:latin typeface="Arial" charset="0"/>
              </a:rPr>
              <a:t>R,P</a:t>
            </a:r>
            <a:r>
              <a:rPr lang="en-US" sz="1600" dirty="0">
                <a:latin typeface="Arial" charset="0"/>
              </a:rPr>
              <a:t>) and 85% of D.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The best value occurs at a cost of less than D</a:t>
            </a:r>
          </a:p>
          <a:p>
            <a:pPr eaLnBrk="1" hangingPunct="1">
              <a:defRPr/>
            </a:pPr>
            <a:r>
              <a:rPr lang="en-US" sz="1600" b="1" dirty="0">
                <a:latin typeface="Arial" charset="0"/>
              </a:rPr>
              <a:t>Conclusion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Can spend up to allowable budget (D), but obtain better “value” by spending less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1F76E6-46A8-811B-FEF4-18A3A31B3511}"/>
              </a:ext>
            </a:extLst>
          </p:cNvPr>
          <p:cNvCxnSpPr>
            <a:cxnSpLocks/>
          </p:cNvCxnSpPr>
          <p:nvPr/>
        </p:nvCxnSpPr>
        <p:spPr>
          <a:xfrm flipV="1">
            <a:off x="3592513" y="2847975"/>
            <a:ext cx="2136775" cy="31099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1" name="TextBox 46">
            <a:extLst>
              <a:ext uri="{FF2B5EF4-FFF2-40B4-BE49-F238E27FC236}">
                <a16:creationId xmlns:a16="http://schemas.microsoft.com/office/drawing/2014/main" id="{83D05663-4A1E-CA1F-129E-7098D71E9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130" y="5959475"/>
            <a:ext cx="20081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FF0000"/>
                </a:solidFill>
              </a:rPr>
              <a:t>High slope line – indicates a break point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6CC3218-CEAD-4470-73FD-E1C1299B2DB2}"/>
              </a:ext>
            </a:extLst>
          </p:cNvPr>
          <p:cNvSpPr txBox="1"/>
          <p:nvPr/>
        </p:nvSpPr>
        <p:spPr>
          <a:xfrm>
            <a:off x="6889750" y="1252538"/>
            <a:ext cx="2225675" cy="12239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050" b="1" dirty="0">
                <a:latin typeface="Arial" charset="0"/>
              </a:rPr>
              <a:t>Options</a:t>
            </a:r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en-US" sz="1050" dirty="0">
                <a:latin typeface="Arial" charset="0"/>
              </a:rPr>
              <a:t>15 year old car – high mileage</a:t>
            </a:r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en-US" sz="1050" dirty="0">
                <a:latin typeface="Arial" charset="0"/>
              </a:rPr>
              <a:t>15 year old car – low mileage</a:t>
            </a:r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en-US" sz="1050" dirty="0">
                <a:latin typeface="Arial" charset="0"/>
              </a:rPr>
              <a:t>5 year old car</a:t>
            </a:r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en-US" sz="1050" dirty="0">
                <a:latin typeface="Arial" charset="0"/>
              </a:rPr>
              <a:t>3 year old car</a:t>
            </a:r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en-US" sz="1050" dirty="0">
                <a:latin typeface="Arial" charset="0"/>
              </a:rPr>
              <a:t>new car</a:t>
            </a:r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en-US" sz="1050" dirty="0">
                <a:latin typeface="Arial" charset="0"/>
              </a:rPr>
              <a:t>new car – luxury brand</a:t>
            </a:r>
          </a:p>
        </p:txBody>
      </p:sp>
      <p:sp>
        <p:nvSpPr>
          <p:cNvPr id="5153" name="TextBox 47">
            <a:extLst>
              <a:ext uri="{FF2B5EF4-FFF2-40B4-BE49-F238E27FC236}">
                <a16:creationId xmlns:a16="http://schemas.microsoft.com/office/drawing/2014/main" id="{10224187-F6DC-B947-53F0-D6AA4D4A1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129" y="3417093"/>
            <a:ext cx="104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i="1" dirty="0"/>
              <a:t>trade space</a:t>
            </a:r>
          </a:p>
        </p:txBody>
      </p:sp>
      <p:sp>
        <p:nvSpPr>
          <p:cNvPr id="5154" name="TextBox 12">
            <a:extLst>
              <a:ext uri="{FF2B5EF4-FFF2-40B4-BE49-F238E27FC236}">
                <a16:creationId xmlns:a16="http://schemas.microsoft.com/office/drawing/2014/main" id="{2474BDE6-ED4D-5EB9-BED4-55B1C9DBC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5029" y="3786843"/>
            <a:ext cx="11786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/>
              <a:t>The “knee” of the curve</a:t>
            </a:r>
          </a:p>
        </p:txBody>
      </p:sp>
    </p:spTree>
    <p:extLst>
      <p:ext uri="{BB962C8B-B14F-4D97-AF65-F5344CB8AC3E}">
        <p14:creationId xmlns:p14="http://schemas.microsoft.com/office/powerpoint/2010/main" val="391730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0000"/>
                </a:solidFill>
              </a:rPr>
              <a:t>CAIV</a:t>
            </a:r>
            <a:r>
              <a:rPr lang="en-US" altLang="en-US" sz="2800" b="1" dirty="0">
                <a:solidFill>
                  <a:srgbClr val="000000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When </a:t>
            </a:r>
            <a:r>
              <a:rPr lang="en-US" sz="1400" dirty="0" err="1">
                <a:latin typeface="+mn-lt"/>
              </a:rPr>
              <a:t>CAIV</a:t>
            </a:r>
            <a:r>
              <a:rPr lang="en-US" sz="1400" dirty="0">
                <a:latin typeface="+mn-lt"/>
              </a:rPr>
              <a:t> is used to the determine the ”best value” proposition, it may mean spending </a:t>
            </a:r>
            <a:r>
              <a:rPr lang="en-US" sz="1400" i="1" dirty="0">
                <a:latin typeface="+mn-lt"/>
              </a:rPr>
              <a:t>less</a:t>
            </a:r>
            <a:r>
              <a:rPr lang="en-US" sz="1400" dirty="0">
                <a:latin typeface="+mn-lt"/>
              </a:rPr>
              <a:t> than the budget allocated.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D</a:t>
            </a:r>
            <a:r>
              <a:rPr lang="en-US" sz="1400" dirty="0"/>
              <a:t>o not want to say “The last 50% of the cost only bought 1% better performance.”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Requirements for success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There are multiple solutions available that meet the original need.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Processes are in place to accurately determine total ownership cost.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You are permitted to spend less than budgeted amount.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err="1"/>
              <a:t>CAIV</a:t>
            </a:r>
            <a:r>
              <a:rPr lang="en-US" sz="1400" dirty="0"/>
              <a:t> applies to household purchases, for those items worth the effort; perhaps for a car, boat, house, or vacation.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Drawing the value propositions within the trade space often makes the “best” solution jump out.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In this example the value of the care-abouts (reliability and passengers) increases very sharply at 85% of the lifecycle cost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While more “value” can be obtained about 85%, the improvements in the care-abouts are minimal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“knee” of the curve should be visually clear – if it is not, then </a:t>
            </a:r>
            <a:r>
              <a:rPr lang="en-US" sz="1400" dirty="0" err="1"/>
              <a:t>CAIV</a:t>
            </a:r>
            <a:r>
              <a:rPr lang="en-US" sz="1400" dirty="0"/>
              <a:t> may not be the right tool to use.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</Words>
  <Application>Microsoft Office PowerPoint</Application>
  <PresentationFormat>On-screen Show (4:3)</PresentationFormat>
  <Paragraphs>83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2022-06-18T02:49:17Z</dcterms:created>
  <dcterms:modified xsi:type="dcterms:W3CDTF">2024-11-01T13:59:42Z</dcterms:modified>
</cp:coreProperties>
</file>