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1889" r:id="rId2"/>
    <p:sldId id="1899" r:id="rId3"/>
    <p:sldId id="1898" r:id="rId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1D3"/>
    <a:srgbClr val="EBF7FD"/>
    <a:srgbClr val="FFFFFF"/>
    <a:srgbClr val="E6E6E6"/>
    <a:srgbClr val="FF0000"/>
    <a:srgbClr val="CCFFCC"/>
    <a:srgbClr val="CCECFF"/>
    <a:srgbClr val="FFFFCC"/>
    <a:srgbClr val="CCFF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48" autoAdjust="0"/>
    <p:restoredTop sz="94692" autoAdjust="0"/>
  </p:normalViewPr>
  <p:slideViewPr>
    <p:cSldViewPr>
      <p:cViewPr varScale="1">
        <p:scale>
          <a:sx n="76" d="100"/>
          <a:sy n="76" d="100"/>
        </p:scale>
        <p:origin x="1002" y="29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2058" y="78"/>
      </p:cViewPr>
      <p:guideLst/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843" y="0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079" tIns="47540" rIns="95079" bIns="4754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53" y="4560570"/>
            <a:ext cx="5851496" cy="4320540"/>
          </a:xfrm>
          <a:prstGeom prst="rect">
            <a:avLst/>
          </a:prstGeom>
        </p:spPr>
        <p:txBody>
          <a:bodyPr vert="horz" lIns="95079" tIns="47540" rIns="95079" bIns="475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96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843" y="9119496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5AB3837C-C681-D800-B198-E379C07FE8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ACC92669-A04B-4D61-954C-D62FDC95C0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54680E3B-7C7D-4D70-89E4-7681C4B2AA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A83F4E-8DE7-4A6B-A17B-8447FBA049AA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4121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1110BD-8401-9114-9F35-64D250E7A4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DE61D4A6-6056-EB57-FEE5-3C47C11B03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F68779B3-55B9-8BDC-4C4A-0952DF155B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2ABEA964-A7FE-BA47-8851-07DB83AE79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65D909-8F2A-487C-B4DE-909447D25D54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3366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70385B5-46C4-C0DF-EFF5-87E1E748AC1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DE1D596B-CE6E-986A-F69B-3CD97A4BE5A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5FFFA6E8-5247-7412-0970-7A2690F29B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AB7495-1484-46A7-8EC5-C4A641FAB8EF}" type="slidenum">
              <a:rPr lang="en-US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3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41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603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545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72C1694-0957-E69D-1A14-948F01E3C65A}"/>
              </a:ext>
            </a:extLst>
          </p:cNvPr>
          <p:cNvGrpSpPr/>
          <p:nvPr userDrawn="1"/>
        </p:nvGrpSpPr>
        <p:grpSpPr>
          <a:xfrm>
            <a:off x="-480" y="0"/>
            <a:ext cx="9153185" cy="6854017"/>
            <a:chOff x="-480" y="0"/>
            <a:chExt cx="9153185" cy="6854017"/>
          </a:xfrm>
          <a:solidFill>
            <a:schemeClr val="bg1">
              <a:lumMod val="65000"/>
            </a:schemeClr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7B81529-7497-FCFD-811E-4C7EC3267C89}"/>
                </a:ext>
              </a:extLst>
            </p:cNvPr>
            <p:cNvSpPr/>
            <p:nvPr userDrawn="1"/>
          </p:nvSpPr>
          <p:spPr>
            <a:xfrm>
              <a:off x="0" y="0"/>
              <a:ext cx="9144000" cy="457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C854854-E4EA-1FE3-517F-8A14ED1204A9}"/>
                </a:ext>
              </a:extLst>
            </p:cNvPr>
            <p:cNvSpPr/>
            <p:nvPr userDrawn="1"/>
          </p:nvSpPr>
          <p:spPr>
            <a:xfrm>
              <a:off x="8705" y="6812453"/>
              <a:ext cx="9144000" cy="415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D045BFC-BFA8-EEF6-F005-1063A31172BB}"/>
                </a:ext>
              </a:extLst>
            </p:cNvPr>
            <p:cNvSpPr/>
            <p:nvPr userDrawn="1"/>
          </p:nvSpPr>
          <p:spPr>
            <a:xfrm rot="16200000">
              <a:off x="-3358614" y="3405759"/>
              <a:ext cx="6766560" cy="5029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589E52B-4F6D-8911-F2D7-5B8B42041E0D}"/>
                </a:ext>
              </a:extLst>
            </p:cNvPr>
            <p:cNvSpPr/>
            <p:nvPr userDrawn="1"/>
          </p:nvSpPr>
          <p:spPr>
            <a:xfrm rot="16200000">
              <a:off x="5744760" y="3401728"/>
              <a:ext cx="6766560" cy="415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1" r:id="rId2"/>
    <p:sldLayoutId id="2147483662" r:id="rId3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BB96A89E-9A6C-EDC7-B7CD-E233422CFAB1}"/>
              </a:ext>
            </a:extLst>
          </p:cNvPr>
          <p:cNvSpPr/>
          <p:nvPr/>
        </p:nvSpPr>
        <p:spPr>
          <a:xfrm>
            <a:off x="4225925" y="1878013"/>
            <a:ext cx="4752975" cy="1092832"/>
          </a:xfrm>
          <a:prstGeom prst="triangle">
            <a:avLst>
              <a:gd name="adj" fmla="val 33989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/>
          </a:p>
        </p:txBody>
      </p:sp>
      <p:sp>
        <p:nvSpPr>
          <p:cNvPr id="3075" name="Rectangle 150">
            <a:extLst>
              <a:ext uri="{FF2B5EF4-FFF2-40B4-BE49-F238E27FC236}">
                <a16:creationId xmlns:a16="http://schemas.microsoft.com/office/drawing/2014/main" id="{82A0C86E-8B4F-948F-814E-046F1F8834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44100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/>
              <a:t>Box &amp; Whiskers Plot</a:t>
            </a:r>
          </a:p>
          <a:p>
            <a:pPr eaLnBrk="1" hangingPunct="1"/>
            <a:r>
              <a:rPr lang="en-US" altLang="en-US" sz="2000" b="1" dirty="0"/>
              <a:t>(statistical plot)</a:t>
            </a:r>
          </a:p>
        </p:txBody>
      </p:sp>
      <p:sp>
        <p:nvSpPr>
          <p:cNvPr id="3076" name="Text Box 161">
            <a:extLst>
              <a:ext uri="{FF2B5EF4-FFF2-40B4-BE49-F238E27FC236}">
                <a16:creationId xmlns:a16="http://schemas.microsoft.com/office/drawing/2014/main" id="{D6A297CC-1EBF-49B8-DBD2-BDBBC1720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8762" y="74613"/>
            <a:ext cx="239207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b="1" dirty="0">
                <a:latin typeface="+mj-lt"/>
              </a:rPr>
              <a:t>Problem</a:t>
            </a:r>
          </a:p>
          <a:p>
            <a:pPr eaLnBrk="1" hangingPunct="1"/>
            <a:r>
              <a:rPr lang="en-US" altLang="en-US" sz="1600" dirty="0">
                <a:latin typeface="+mj-lt"/>
              </a:rPr>
              <a:t>How to </a:t>
            </a:r>
            <a:r>
              <a:rPr lang="en-US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visualize a data set’s variability?</a:t>
            </a:r>
            <a:endParaRPr lang="en-US" altLang="en-US" sz="1600" b="1" u="sng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077" name="Line 165">
            <a:extLst>
              <a:ext uri="{FF2B5EF4-FFF2-40B4-BE49-F238E27FC236}">
                <a16:creationId xmlns:a16="http://schemas.microsoft.com/office/drawing/2014/main" id="{D0BDFCFA-8F59-3186-7ACE-B27130904795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Line 166">
            <a:extLst>
              <a:ext uri="{FF2B5EF4-FFF2-40B4-BE49-F238E27FC236}">
                <a16:creationId xmlns:a16="http://schemas.microsoft.com/office/drawing/2014/main" id="{582D008A-D2EA-304F-87A8-893388D7FC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89525" y="2063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Text Box 152">
            <a:extLst>
              <a:ext uri="{FF2B5EF4-FFF2-40B4-BE49-F238E27FC236}">
                <a16:creationId xmlns:a16="http://schemas.microsoft.com/office/drawing/2014/main" id="{8AB95115-47B5-8A07-55F3-014484F84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0255" y="2952095"/>
            <a:ext cx="5120640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/>
              <a:t>Arrange data in ascending order.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Calculate the following statistics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/>
              <a:t>Minimum (Q0), median (Q2), maximum (Q4)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/>
              <a:t>Q1 (first quartile) and Q3 (third quartile),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 err="1"/>
              <a:t>IQR</a:t>
            </a:r>
            <a:r>
              <a:rPr lang="en-US" sz="1600" dirty="0"/>
              <a:t> (inter-quartile range) = Q3 – Q1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Create a box from Q1 to Q3.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Within the box draw a line at the median value.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Draw "whiskers" from the box to the minimum and maximum values.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Alternatively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/>
              <a:t>Draw “whiskers” from the box to data values close to 1.5*</a:t>
            </a:r>
            <a:r>
              <a:rPr lang="en-US" sz="1600" dirty="0" err="1"/>
              <a:t>IQR</a:t>
            </a:r>
            <a:r>
              <a:rPr lang="en-US" sz="1600" dirty="0"/>
              <a:t> above and below the box. 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/>
              <a:t>Plot any outliers (values beyond the whiskers) with a single mark.</a:t>
            </a:r>
          </a:p>
        </p:txBody>
      </p:sp>
      <p:sp>
        <p:nvSpPr>
          <p:cNvPr id="3080" name="Rectangle 32">
            <a:extLst>
              <a:ext uri="{FF2B5EF4-FFF2-40B4-BE49-F238E27FC236}">
                <a16:creationId xmlns:a16="http://schemas.microsoft.com/office/drawing/2014/main" id="{67B1F53B-8B49-780D-35B8-8FD513044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2862" y="1379537"/>
            <a:ext cx="2478087" cy="1017161"/>
          </a:xfrm>
          <a:prstGeom prst="rect">
            <a:avLst/>
          </a:prstGeom>
          <a:solidFill>
            <a:srgbClr val="CCE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square" lIns="92927" tIns="46462" rIns="92927" bIns="46462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000" b="1" dirty="0"/>
              <a:t>Creating a Box &amp; Whiskers Plot</a:t>
            </a:r>
          </a:p>
          <a:p>
            <a:pPr algn="ctr"/>
            <a:r>
              <a:rPr lang="en-US" altLang="en-US" sz="2000" b="1" dirty="0"/>
              <a:t>     </a:t>
            </a:r>
          </a:p>
        </p:txBody>
      </p:sp>
      <p:sp>
        <p:nvSpPr>
          <p:cNvPr id="3082" name="TextBox 44">
            <a:extLst>
              <a:ext uri="{FF2B5EF4-FFF2-40B4-BE49-F238E27FC236}">
                <a16:creationId xmlns:a16="http://schemas.microsoft.com/office/drawing/2014/main" id="{2B0B992E-ECCB-DEC4-AA2C-C61E5FC11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0860" y="1355426"/>
            <a:ext cx="1309688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sz="1400" dirty="0">
                <a:solidFill>
                  <a:srgbClr val="0070C0"/>
                </a:solidFill>
              </a:rPr>
              <a:t>Collected numerical data</a:t>
            </a:r>
            <a:endParaRPr lang="en-US" altLang="en-US" sz="1400" dirty="0">
              <a:solidFill>
                <a:srgbClr val="0070C0"/>
              </a:solidFill>
            </a:endParaRPr>
          </a:p>
        </p:txBody>
      </p:sp>
      <p:sp>
        <p:nvSpPr>
          <p:cNvPr id="3084" name="TextBox 44">
            <a:extLst>
              <a:ext uri="{FF2B5EF4-FFF2-40B4-BE49-F238E27FC236}">
                <a16:creationId xmlns:a16="http://schemas.microsoft.com/office/drawing/2014/main" id="{7EDD3D3B-43CB-35EA-687B-7AF37F300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3013" y="1470345"/>
            <a:ext cx="15509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sz="1400" dirty="0">
                <a:solidFill>
                  <a:srgbClr val="0070C0"/>
                </a:solidFill>
              </a:rPr>
              <a:t>A box and whisker plot</a:t>
            </a:r>
            <a:endParaRPr lang="en-US" altLang="en-US" sz="1400" dirty="0">
              <a:solidFill>
                <a:srgbClr val="0070C0"/>
              </a:solidFill>
            </a:endParaRPr>
          </a:p>
        </p:txBody>
      </p:sp>
      <p:grpSp>
        <p:nvGrpSpPr>
          <p:cNvPr id="3085" name="Group 23">
            <a:extLst>
              <a:ext uri="{FF2B5EF4-FFF2-40B4-BE49-F238E27FC236}">
                <a16:creationId xmlns:a16="http://schemas.microsoft.com/office/drawing/2014/main" id="{D5708C92-0B04-49C5-E978-0504660CA6CF}"/>
              </a:ext>
            </a:extLst>
          </p:cNvPr>
          <p:cNvGrpSpPr>
            <a:grpSpLocks/>
          </p:cNvGrpSpPr>
          <p:nvPr/>
        </p:nvGrpSpPr>
        <p:grpSpPr bwMode="auto">
          <a:xfrm>
            <a:off x="7842250" y="28575"/>
            <a:ext cx="1055688" cy="852488"/>
            <a:chOff x="6499206" y="28979"/>
            <a:chExt cx="1055687" cy="851934"/>
          </a:xfrm>
        </p:grpSpPr>
        <p:sp>
          <p:nvSpPr>
            <p:cNvPr id="3092" name="Text Box 44">
              <a:extLst>
                <a:ext uri="{FF2B5EF4-FFF2-40B4-BE49-F238E27FC236}">
                  <a16:creationId xmlns:a16="http://schemas.microsoft.com/office/drawing/2014/main" id="{D641EE23-5866-E2EE-AFDB-C68EAF8F0A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99206" y="28979"/>
              <a:ext cx="105568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600" b="1" dirty="0">
                  <a:solidFill>
                    <a:srgbClr val="000000"/>
                  </a:solidFill>
                </a:rPr>
                <a:t>Difficulty</a:t>
              </a:r>
            </a:p>
          </p:txBody>
        </p:sp>
        <p:sp>
          <p:nvSpPr>
            <p:cNvPr id="3093" name="TextBox 29">
              <a:extLst>
                <a:ext uri="{FF2B5EF4-FFF2-40B4-BE49-F238E27FC236}">
                  <a16:creationId xmlns:a16="http://schemas.microsoft.com/office/drawing/2014/main" id="{6DF60613-C9E2-D4EE-8CC0-BCBB82F6CD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37305" y="357693"/>
              <a:ext cx="979488" cy="523220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dirty="0"/>
                <a:t>Easy to use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8ABC3F5F-0259-8E72-AA0A-D6BC91577026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2025 Dan Zwillinger. All rights reserved.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0CB98E-6E33-8E3F-F6B2-C36C435522CF}"/>
              </a:ext>
            </a:extLst>
          </p:cNvPr>
          <p:cNvSpPr txBox="1"/>
          <p:nvPr/>
        </p:nvSpPr>
        <p:spPr>
          <a:xfrm>
            <a:off x="127000" y="1370013"/>
            <a:ext cx="3291840" cy="3785652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400" b="1"/>
            </a:lvl1pPr>
          </a:lstStyle>
          <a:p>
            <a:pPr marL="285750" marR="0" lvl="0" indent="-285750">
              <a:spcBef>
                <a:spcPts val="0"/>
              </a:spcBef>
              <a:spcAft>
                <a:spcPts val="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b="0" dirty="0">
                <a:latin typeface="+mn-lt"/>
              </a:rPr>
              <a:t>A </a:t>
            </a:r>
            <a:r>
              <a:rPr lang="en-US" sz="1600" dirty="0">
                <a:solidFill>
                  <a:srgbClr val="0070C0"/>
                </a:solidFill>
                <a:latin typeface="+mn-lt"/>
              </a:rPr>
              <a:t>Box and Whisker Plot </a:t>
            </a:r>
            <a:r>
              <a:rPr lang="en-US" sz="1600" b="0" dirty="0">
                <a:latin typeface="+mn-lt"/>
              </a:rPr>
              <a:t>(or </a:t>
            </a:r>
            <a:r>
              <a:rPr lang="en-US" sz="1600" dirty="0">
                <a:solidFill>
                  <a:srgbClr val="0070C0"/>
                </a:solidFill>
                <a:latin typeface="+mn-lt"/>
              </a:rPr>
              <a:t>Box Plot</a:t>
            </a:r>
            <a:r>
              <a:rPr lang="en-US" sz="1600" b="0" dirty="0">
                <a:latin typeface="+mn-lt"/>
              </a:rPr>
              <a:t>) graphically shows a data set’s distribution by highlighting its median, quartiles, and outliers. </a:t>
            </a:r>
          </a:p>
          <a:p>
            <a:pPr marL="285750" marR="0" lvl="0" indent="-285750">
              <a:spcBef>
                <a:spcPts val="0"/>
              </a:spcBef>
              <a:spcAft>
                <a:spcPts val="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b="0" dirty="0">
                <a:latin typeface="+mn-lt"/>
              </a:rPr>
              <a:t>A box plot helps to (1) </a:t>
            </a:r>
            <a:r>
              <a:rPr lang="en-US" sz="1600" b="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understand a data set’s central tendency, </a:t>
            </a:r>
            <a:r>
              <a:rPr lang="en-US" sz="1600" b="0" dirty="0">
                <a:latin typeface="+mn-lt"/>
              </a:rPr>
              <a:t>symmetry,</a:t>
            </a:r>
            <a:r>
              <a:rPr lang="en-US" sz="16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spread, and skewness,</a:t>
            </a:r>
            <a:r>
              <a:rPr lang="en-US" sz="1600" b="0" dirty="0">
                <a:latin typeface="+mn-lt"/>
              </a:rPr>
              <a:t> (2) compare multiple datasets.​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0" dirty="0">
                <a:latin typeface="+mn-lt"/>
              </a:rPr>
              <a:t>A box plot can be drawn horizontally or vertically. 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0" dirty="0">
                <a:latin typeface="+mn-lt"/>
              </a:rPr>
              <a:t>The “whiskers” can be defined in multiple ways – a description should accompany the plot.</a:t>
            </a:r>
          </a:p>
        </p:txBody>
      </p:sp>
      <p:cxnSp>
        <p:nvCxnSpPr>
          <p:cNvPr id="3" name="Straight Arrow Connector 47">
            <a:extLst>
              <a:ext uri="{FF2B5EF4-FFF2-40B4-BE49-F238E27FC236}">
                <a16:creationId xmlns:a16="http://schemas.microsoft.com/office/drawing/2014/main" id="{78CA3D6B-B358-9A78-AF3E-0627F939A3A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600949" y="2192505"/>
            <a:ext cx="1171575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" name="Straight Arrow Connector 47">
            <a:extLst>
              <a:ext uri="{FF2B5EF4-FFF2-40B4-BE49-F238E27FC236}">
                <a16:creationId xmlns:a16="http://schemas.microsoft.com/office/drawing/2014/main" id="{0FE0173A-9376-E5D7-C222-0737814B822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50711" y="2196775"/>
            <a:ext cx="1169987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3A2775F1-7229-65A3-7602-BAF2E75B89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020" y="5315979"/>
            <a:ext cx="3657600" cy="1262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639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79000C-34F9-8DD0-1175-8C436BA726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6">
            <a:extLst>
              <a:ext uri="{FF2B5EF4-FFF2-40B4-BE49-F238E27FC236}">
                <a16:creationId xmlns:a16="http://schemas.microsoft.com/office/drawing/2014/main" id="{68551D58-C7FB-6E8F-90F4-443656E9D54B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6508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Rectangle 150">
            <a:extLst>
              <a:ext uri="{FF2B5EF4-FFF2-40B4-BE49-F238E27FC236}">
                <a16:creationId xmlns:a16="http://schemas.microsoft.com/office/drawing/2014/main" id="{A81557CF-09BB-493E-712E-85CF589C94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8982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dirty="0"/>
              <a:t>Box &amp; Whiskers Plot – Example – 6in6 views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744D78-BABD-3BA1-AC58-4FF766403D06}"/>
              </a:ext>
            </a:extLst>
          </p:cNvPr>
          <p:cNvSpPr txBox="1"/>
          <p:nvPr/>
        </p:nvSpPr>
        <p:spPr>
          <a:xfrm>
            <a:off x="309045" y="702245"/>
            <a:ext cx="6183205" cy="5755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>
                <a:latin typeface="+mn-lt"/>
              </a:rPr>
              <a:t>We counted the number of times each of eight different 6in6 presentations were accessed over a 24-hour period.</a:t>
            </a: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+mn-lt"/>
              </a:rPr>
              <a:t>The sorted values were {78, 88, 88, 89, 91, 92, 93, 95, 99}</a:t>
            </a: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>
                <a:latin typeface="+mn-lt"/>
              </a:rPr>
              <a:t>The Box &amp; Whickers computations are </a:t>
            </a:r>
            <a:r>
              <a:rPr lang="en-US" sz="1600" dirty="0">
                <a:latin typeface="+mn-lt"/>
              </a:rPr>
              <a:t>below.</a:t>
            </a:r>
          </a:p>
          <a:p>
            <a:pPr marL="342900" indent="-342900">
              <a:buFont typeface="+mj-lt"/>
              <a:buAutoNum type="alphaUcPeriod"/>
              <a:tabLst>
                <a:tab pos="914400" algn="l"/>
              </a:tabLst>
            </a:pPr>
            <a:r>
              <a:rPr lang="en-US" sz="16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Determine min, max, and median valu</a:t>
            </a:r>
            <a:r>
              <a:rPr lang="en-US" sz="1600" b="1" i="1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es:</a:t>
            </a:r>
          </a:p>
          <a:p>
            <a:pPr marL="800100" lvl="1" indent="-342900">
              <a:buFont typeface="+mj-lt"/>
              <a:buAutoNum type="alphaUcPeriod"/>
              <a:tabLst>
                <a:tab pos="914400" algn="l"/>
              </a:tabLst>
            </a:pPr>
            <a:r>
              <a:rPr lang="en-US" sz="16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Min       = Q0 = (0</a:t>
            </a:r>
            <a:r>
              <a:rPr lang="en-US" sz="1600" baseline="300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16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    percentile) = 78</a:t>
            </a:r>
          </a:p>
          <a:p>
            <a:pPr marL="800100" lvl="1" indent="-342900">
              <a:buFont typeface="+mj-lt"/>
              <a:buAutoNum type="alphaUcPeriod"/>
              <a:tabLst>
                <a:tab pos="914400" algn="l"/>
              </a:tabLst>
            </a:pPr>
            <a:r>
              <a:rPr lang="en-US" sz="16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Max      = Q4 = (100</a:t>
            </a:r>
            <a:r>
              <a:rPr lang="en-US" sz="1600" baseline="300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16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percentile) = 99</a:t>
            </a:r>
          </a:p>
          <a:p>
            <a:pPr marL="800100" lvl="1" indent="-342900">
              <a:buFont typeface="+mj-lt"/>
              <a:buAutoNum type="alphaUcPeriod"/>
              <a:tabLst>
                <a:tab pos="914400" algn="l"/>
              </a:tabLst>
            </a:pPr>
            <a:r>
              <a:rPr lang="en-US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Median =</a:t>
            </a:r>
            <a:r>
              <a:rPr lang="en-US" sz="16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Q2 = (50</a:t>
            </a:r>
            <a:r>
              <a:rPr lang="en-US" sz="1600" baseline="30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16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percentile</a:t>
            </a:r>
            <a:r>
              <a:rPr lang="en-US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) = </a:t>
            </a:r>
            <a:r>
              <a:rPr lang="en-US" sz="16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middle value = 91</a:t>
            </a:r>
          </a:p>
          <a:p>
            <a:pPr marL="342900" indent="-342900">
              <a:buFont typeface="+mj-lt"/>
              <a:buAutoNum type="alphaUcPeriod"/>
              <a:tabLst>
                <a:tab pos="914400" algn="l"/>
              </a:tabLst>
            </a:pPr>
            <a:r>
              <a:rPr lang="en-US" sz="16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Determine quartiles</a:t>
            </a:r>
          </a:p>
          <a:p>
            <a:pPr marL="800100" lvl="1" indent="-342900">
              <a:buFont typeface="+mj-lt"/>
              <a:buAutoNum type="alphaUcPeriod"/>
              <a:tabLst>
                <a:tab pos="914400" algn="l"/>
              </a:tabLst>
            </a:pPr>
            <a:r>
              <a:rPr lang="en-US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Q1 = </a:t>
            </a:r>
            <a:r>
              <a:rPr lang="en-US" sz="16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(25</a:t>
            </a:r>
            <a:r>
              <a:rPr lang="en-US" sz="1600" baseline="300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16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percentile)</a:t>
            </a:r>
          </a:p>
          <a:p>
            <a:pPr lvl="2">
              <a:tabLst>
                <a:tab pos="914400" algn="l"/>
              </a:tabLst>
            </a:pPr>
            <a:r>
              <a:rPr lang="en-US" sz="16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   = </a:t>
            </a:r>
            <a:r>
              <a:rPr lang="en-US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Median of lower half (</a:t>
            </a:r>
            <a:r>
              <a:rPr lang="en-US" sz="1600" dirty="0">
                <a:latin typeface="+mn-lt"/>
              </a:rPr>
              <a:t>78, 88, 88, 89</a:t>
            </a:r>
            <a:r>
              <a:rPr lang="en-US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) = 88</a:t>
            </a:r>
          </a:p>
          <a:p>
            <a:pPr marL="800100" lvl="1" indent="-342900">
              <a:buFont typeface="+mj-lt"/>
              <a:buAutoNum type="alphaUcPeriod"/>
              <a:tabLst>
                <a:tab pos="914400" algn="l"/>
              </a:tabLst>
            </a:pPr>
            <a:r>
              <a:rPr lang="en-US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Q3 = </a:t>
            </a:r>
            <a:r>
              <a:rPr lang="en-US" sz="16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(75</a:t>
            </a:r>
            <a:r>
              <a:rPr lang="en-US" sz="1600" baseline="300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16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percentile)</a:t>
            </a:r>
            <a:endParaRPr lang="en-US" sz="1600" dirty="0">
              <a:solidFill>
                <a:srgbClr val="000000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>
              <a:tabLst>
                <a:tab pos="914400" algn="l"/>
              </a:tabLst>
            </a:pPr>
            <a:r>
              <a:rPr lang="en-US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   = Median of upper half (</a:t>
            </a:r>
            <a:r>
              <a:rPr lang="en-US" sz="1600" dirty="0">
                <a:latin typeface="+mn-lt"/>
              </a:rPr>
              <a:t>92, 93, 95, 99</a:t>
            </a:r>
            <a:r>
              <a:rPr lang="en-US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16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= 94</a:t>
            </a:r>
          </a:p>
          <a:p>
            <a:pPr marL="800100" lvl="1" indent="-342900">
              <a:buFont typeface="+mj-lt"/>
              <a:buAutoNum type="alphaUcPeriod"/>
              <a:tabLst>
                <a:tab pos="914400" algn="l"/>
              </a:tabLst>
            </a:pPr>
            <a:r>
              <a:rPr lang="en-US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Compute </a:t>
            </a:r>
            <a:r>
              <a:rPr lang="en-US" sz="16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IQR</a:t>
            </a:r>
            <a:r>
              <a:rPr lang="en-US" sz="16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=</a:t>
            </a:r>
            <a:r>
              <a:rPr lang="en-US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Q3 </a:t>
            </a:r>
            <a:r>
              <a:rPr lang="en-US" sz="1600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en-US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Q1 = 94 </a:t>
            </a:r>
            <a:r>
              <a:rPr lang="en-US" sz="1600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en-US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8 = 6</a:t>
            </a:r>
          </a:p>
          <a:p>
            <a:pPr marL="342900" indent="-342900">
              <a:buFont typeface="+mj-lt"/>
              <a:buAutoNum type="alphaUcPeriod"/>
              <a:tabLst>
                <a:tab pos="914400" algn="l"/>
              </a:tabLst>
            </a:pPr>
            <a:r>
              <a:rPr lang="en-US" sz="1600" b="1" i="1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Define box</a:t>
            </a:r>
            <a:r>
              <a:rPr lang="en-US" sz="16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: from Q1 to Q3 = from 88 to 94 (for both methods)</a:t>
            </a:r>
            <a:endParaRPr lang="en-US" sz="1600" dirty="0">
              <a:solidFill>
                <a:srgbClr val="000000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lphaUcPeriod"/>
              <a:tabLst>
                <a:tab pos="914400" algn="l"/>
              </a:tabLst>
            </a:pPr>
            <a:r>
              <a:rPr lang="en-US" sz="1600" b="1" i="1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Define whiskers: </a:t>
            </a:r>
            <a:r>
              <a:rPr lang="en-US" sz="1600" b="1" i="1" dirty="0">
                <a:solidFill>
                  <a:srgbClr val="0070C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use simple method</a:t>
            </a:r>
          </a:p>
          <a:p>
            <a:pPr marL="685800" lvl="1" indent="-228600"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Lower whisker = min = 78  </a:t>
            </a:r>
          </a:p>
          <a:p>
            <a:pPr marL="685800" lvl="1" indent="-228600"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Upper whisker = max = 99</a:t>
            </a:r>
          </a:p>
          <a:p>
            <a:pPr marL="685800" lvl="1" indent="-228600"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No outliers: all data points are always within the whiskers</a:t>
            </a:r>
            <a:endParaRPr lang="en-US" sz="1600" dirty="0">
              <a:solidFill>
                <a:srgbClr val="000000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+mj-lt"/>
              <a:buAutoNum type="alphaUcPeriod"/>
              <a:tabLst>
                <a:tab pos="914400" algn="l"/>
              </a:tabLst>
            </a:pPr>
            <a:r>
              <a:rPr lang="en-US" sz="1600" b="1" i="1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Define whiskers: </a:t>
            </a:r>
            <a:r>
              <a:rPr lang="en-US" sz="1600" b="1" i="1" dirty="0">
                <a:solidFill>
                  <a:srgbClr val="0070C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use </a:t>
            </a:r>
            <a:r>
              <a:rPr lang="en-US" sz="1600" b="1" i="1" dirty="0" err="1">
                <a:solidFill>
                  <a:srgbClr val="0070C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IQR</a:t>
            </a:r>
            <a:r>
              <a:rPr lang="en-US" sz="1600" b="1" i="1" dirty="0">
                <a:solidFill>
                  <a:srgbClr val="0070C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method</a:t>
            </a:r>
          </a:p>
          <a:p>
            <a:pPr marL="685800" lvl="1" indent="-228600"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Lower whisker = Q1 – 1.5*</a:t>
            </a:r>
            <a:r>
              <a:rPr lang="en-US" sz="16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IQR</a:t>
            </a:r>
            <a:r>
              <a:rPr lang="en-US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= 88 – 1.5*6 = 79</a:t>
            </a:r>
          </a:p>
          <a:p>
            <a:pPr marL="685800" lvl="1" indent="-228600"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Upper whisker = Q3 + 1.5*</a:t>
            </a:r>
            <a:r>
              <a:rPr lang="en-US" sz="16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IQR</a:t>
            </a:r>
            <a:r>
              <a:rPr lang="en-US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= 94 + 1.5*6 = 103</a:t>
            </a:r>
          </a:p>
          <a:p>
            <a:pPr marL="685800" lvl="1" indent="-228600"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One outlier (i.e., 78 value) is outside of the whiskers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74185F-B256-649C-82DD-2E4D56B52F81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2025 Dan Zwillinger. All rights reserved.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C45A7D5-9316-1025-0FB2-5214D46EFB38}"/>
              </a:ext>
            </a:extLst>
          </p:cNvPr>
          <p:cNvSpPr/>
          <p:nvPr/>
        </p:nvSpPr>
        <p:spPr>
          <a:xfrm rot="5400000">
            <a:off x="328248" y="5886920"/>
            <a:ext cx="652885" cy="268835"/>
          </a:xfrm>
          <a:prstGeom prst="rect">
            <a:avLst/>
          </a:prstGeom>
          <a:solidFill>
            <a:srgbClr val="FEF1D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58B96-76B7-4F38-71BB-3FAE8F6A5375}"/>
              </a:ext>
            </a:extLst>
          </p:cNvPr>
          <p:cNvSpPr/>
          <p:nvPr/>
        </p:nvSpPr>
        <p:spPr>
          <a:xfrm rot="5400000">
            <a:off x="328248" y="4888390"/>
            <a:ext cx="652885" cy="268835"/>
          </a:xfrm>
          <a:prstGeom prst="rect">
            <a:avLst/>
          </a:prstGeom>
          <a:solidFill>
            <a:srgbClr val="EBF7F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C382D7F-2307-FF37-8213-C275CA1EA6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5456870" y="2659345"/>
            <a:ext cx="4587204" cy="159472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9E6C01D9-C257-98BF-5BEB-A8A2455864DC}"/>
              </a:ext>
            </a:extLst>
          </p:cNvPr>
          <p:cNvSpPr txBox="1"/>
          <p:nvPr/>
        </p:nvSpPr>
        <p:spPr>
          <a:xfrm>
            <a:off x="7260350" y="4734770"/>
            <a:ext cx="8691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Simple</a:t>
            </a:r>
          </a:p>
          <a:p>
            <a:pPr algn="ctr"/>
            <a:r>
              <a:rPr lang="en-US" sz="1600" dirty="0"/>
              <a:t>method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B23BEE9-6DE3-A6EF-03C1-28D3FF2A5B85}"/>
              </a:ext>
            </a:extLst>
          </p:cNvPr>
          <p:cNvSpPr txBox="1"/>
          <p:nvPr/>
        </p:nvSpPr>
        <p:spPr>
          <a:xfrm>
            <a:off x="7913235" y="5387655"/>
            <a:ext cx="8691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/>
              <a:t>IQR</a:t>
            </a:r>
            <a:endParaRPr lang="en-US" sz="1600" dirty="0"/>
          </a:p>
          <a:p>
            <a:pPr algn="ctr"/>
            <a:r>
              <a:rPr lang="en-US" sz="1600" dirty="0"/>
              <a:t>method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3493876-F366-A113-9725-6BC7D205CD37}"/>
              </a:ext>
            </a:extLst>
          </p:cNvPr>
          <p:cNvSpPr txBox="1"/>
          <p:nvPr/>
        </p:nvSpPr>
        <p:spPr>
          <a:xfrm>
            <a:off x="6914705" y="5963730"/>
            <a:ext cx="18434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Box plots on the same data using two different methods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C8CAEB-FF14-FCCA-547B-8ADAF749D94A}"/>
              </a:ext>
            </a:extLst>
          </p:cNvPr>
          <p:cNvSpPr txBox="1"/>
          <p:nvPr/>
        </p:nvSpPr>
        <p:spPr>
          <a:xfrm>
            <a:off x="8258880" y="817460"/>
            <a:ext cx="7315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outlier</a:t>
            </a:r>
          </a:p>
        </p:txBody>
      </p:sp>
      <p:cxnSp>
        <p:nvCxnSpPr>
          <p:cNvPr id="6" name="Connector: Curved 5">
            <a:extLst>
              <a:ext uri="{FF2B5EF4-FFF2-40B4-BE49-F238E27FC236}">
                <a16:creationId xmlns:a16="http://schemas.microsoft.com/office/drawing/2014/main" id="{82853838-3BF1-4D54-1AD4-824AD221A3FC}"/>
              </a:ext>
            </a:extLst>
          </p:cNvPr>
          <p:cNvCxnSpPr>
            <a:cxnSpLocks/>
            <a:stCxn id="3" idx="2"/>
            <a:endCxn id="9" idx="3"/>
          </p:cNvCxnSpPr>
          <p:nvPr/>
        </p:nvCxnSpPr>
        <p:spPr>
          <a:xfrm rot="5400000">
            <a:off x="8267376" y="1263041"/>
            <a:ext cx="495068" cy="219460"/>
          </a:xfrm>
          <a:prstGeom prst="curved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2DE5BD4A-2421-D433-91CE-5FEA1923CC1E}"/>
              </a:ext>
            </a:extLst>
          </p:cNvPr>
          <p:cNvSpPr/>
          <p:nvPr/>
        </p:nvSpPr>
        <p:spPr>
          <a:xfrm>
            <a:off x="7490780" y="1163105"/>
            <a:ext cx="914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409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6">
            <a:extLst>
              <a:ext uri="{FF2B5EF4-FFF2-40B4-BE49-F238E27FC236}">
                <a16:creationId xmlns:a16="http://schemas.microsoft.com/office/drawing/2014/main" id="{B9400EB0-370C-B19E-2930-A4F9EC229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"/>
            <a:ext cx="72009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dirty="0"/>
              <a:t>Box &amp; Whiskers Plot </a:t>
            </a:r>
            <a:r>
              <a:rPr lang="en-US" altLang="en-US" sz="2800" b="1" dirty="0">
                <a:solidFill>
                  <a:srgbClr val="000000"/>
                </a:solidFill>
              </a:rPr>
              <a:t>– Notes</a:t>
            </a:r>
          </a:p>
        </p:txBody>
      </p:sp>
      <p:sp>
        <p:nvSpPr>
          <p:cNvPr id="7171" name="TextBox 3">
            <a:extLst>
              <a:ext uri="{FF2B5EF4-FFF2-40B4-BE49-F238E27FC236}">
                <a16:creationId xmlns:a16="http://schemas.microsoft.com/office/drawing/2014/main" id="{6C4A215A-523E-BDEF-E65D-A44CC89F7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1</a:t>
            </a:r>
          </a:p>
        </p:txBody>
      </p:sp>
      <p:sp>
        <p:nvSpPr>
          <p:cNvPr id="7172" name="TextBox 26">
            <a:extLst>
              <a:ext uri="{FF2B5EF4-FFF2-40B4-BE49-F238E27FC236}">
                <a16:creationId xmlns:a16="http://schemas.microsoft.com/office/drawing/2014/main" id="{E51E1888-7BCB-3945-0FA6-3CBDDB358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50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2</a:t>
            </a:r>
          </a:p>
        </p:txBody>
      </p:sp>
      <p:cxnSp>
        <p:nvCxnSpPr>
          <p:cNvPr id="7173" name="Straight Connector 5">
            <a:extLst>
              <a:ext uri="{FF2B5EF4-FFF2-40B4-BE49-F238E27FC236}">
                <a16:creationId xmlns:a16="http://schemas.microsoft.com/office/drawing/2014/main" id="{5449BDF5-2E5F-E43A-673A-80152D5185F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131B619-88F2-A3AC-62B5-467CD07B141D}"/>
              </a:ext>
            </a:extLst>
          </p:cNvPr>
          <p:cNvSpPr txBox="1"/>
          <p:nvPr/>
        </p:nvSpPr>
        <p:spPr>
          <a:xfrm>
            <a:off x="514350" y="1168400"/>
            <a:ext cx="4114800" cy="52629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 data set can be categorized by its mean and variance. Those values, alone, do not indicate the presence of any asymmetries or extreme values, which a box plot can.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 box plot is a non-parametric technique and is robust for exploratory analysis. (It does not assume any specific underlying distribution such as normality.)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For the simple method, the plot only depends on  5 values: (median, Q1, Q3, min, max).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 box plot gives no insight into the data’s underlying distribution; e.g., the data could be bimodal, multimodal, or uniform.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 box plot hides individual data points: except for outliers (using the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IQR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method), which can hide patterns or clusters.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 box plot can be misleading </a:t>
            </a:r>
          </a:p>
          <a:p>
            <a:pPr marL="800100" lvl="1" indent="-342900">
              <a:buFont typeface="+mj-lt"/>
              <a:buAutoNum type="alphaU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If there are few data points, since the quartiles might not be representative, and outliers can skew perception.</a:t>
            </a:r>
          </a:p>
          <a:p>
            <a:pPr marL="800100" lvl="1" indent="-342900">
              <a:buFont typeface="+mj-lt"/>
              <a:buAutoNum type="alphaU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 number of data points for each quartile is unknown; only the boundaries are given.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Many SW tools can determine box plots.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005AA22-5A3A-9B13-815E-890318F774CB}"/>
              </a:ext>
            </a:extLst>
          </p:cNvPr>
          <p:cNvSpPr txBox="1"/>
          <p:nvPr/>
        </p:nvSpPr>
        <p:spPr>
          <a:xfrm>
            <a:off x="4762500" y="1168400"/>
            <a:ext cx="4114800" cy="13849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Arial" charset="0"/>
              </a:rPr>
              <a:t>In this example </a:t>
            </a:r>
          </a:p>
          <a:p>
            <a:pPr marL="800100" lvl="1" indent="-342900">
              <a:buFont typeface="+mj-lt"/>
              <a:buAutoNum type="alphaUcPeriod"/>
              <a:defRPr/>
            </a:pPr>
            <a:r>
              <a:rPr lang="en-US" sz="1400" dirty="0">
                <a:latin typeface="Arial" charset="0"/>
              </a:rPr>
              <a:t>the simple method shows there is an asymmetry between the smaller and larger values.</a:t>
            </a:r>
          </a:p>
          <a:p>
            <a:pPr marL="800100" lvl="1" indent="-342900">
              <a:buFont typeface="+mj-lt"/>
              <a:buAutoNum type="alphaUcPeriod"/>
              <a:defRPr/>
            </a:pPr>
            <a:r>
              <a:rPr lang="en-US" sz="1400" dirty="0"/>
              <a:t>the </a:t>
            </a:r>
            <a:r>
              <a:rPr lang="en-US" sz="1400" dirty="0" err="1"/>
              <a:t>IQR</a:t>
            </a:r>
            <a:r>
              <a:rPr lang="en-US" sz="1400" dirty="0"/>
              <a:t> method shows a single outlier, since one value is unusually small.</a:t>
            </a:r>
            <a:endParaRPr lang="en-US" sz="1400" dirty="0">
              <a:latin typeface="Arial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E3F354C-9310-FA7D-182C-D736A0E0313A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2025 Dan Zwillinger. All rights reserved.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1DE344-9C72-332C-0197-3413F4956C06}"/>
              </a:ext>
            </a:extLst>
          </p:cNvPr>
          <p:cNvSpPr txBox="1"/>
          <p:nvPr/>
        </p:nvSpPr>
        <p:spPr>
          <a:xfrm>
            <a:off x="4773215" y="5754509"/>
            <a:ext cx="4114800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>
            <a:defPPr>
              <a:defRPr lang="en-US"/>
            </a:defPPr>
            <a:lvl1pPr marL="342900" indent="-342900" eaLnBrk="1" hangingPunct="1">
              <a:buFont typeface="+mj-lt"/>
              <a:buAutoNum type="arabicPeriod"/>
              <a:defRPr sz="1400"/>
            </a:lvl1pPr>
          </a:lstStyle>
          <a:p>
            <a:pPr marL="0" indent="0">
              <a:buNone/>
            </a:pPr>
            <a:r>
              <a:rPr lang="en-US" sz="1200" dirty="0"/>
              <a:t>Recommended web sites for additional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https://datavizcatalogue.com/methods/box_plot.html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https://asq.org/quality-resources/box-whisker-plot</a:t>
            </a:r>
          </a:p>
        </p:txBody>
      </p:sp>
    </p:spTree>
    <p:extLst>
      <p:ext uri="{BB962C8B-B14F-4D97-AF65-F5344CB8AC3E}">
        <p14:creationId xmlns:p14="http://schemas.microsoft.com/office/powerpoint/2010/main" val="32174914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489</TotalTime>
  <Words>795</Words>
  <Application>Microsoft Office PowerPoint</Application>
  <PresentationFormat>On-screen Show (4:3)</PresentationFormat>
  <Paragraphs>78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dan zwillinger</cp:lastModifiedBy>
  <cp:revision>18</cp:revision>
  <dcterms:created xsi:type="dcterms:W3CDTF">2022-06-18T02:53:21Z</dcterms:created>
  <dcterms:modified xsi:type="dcterms:W3CDTF">2025-04-09T13:38:34Z</dcterms:modified>
</cp:coreProperties>
</file>