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0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CC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542" autoAdjust="0"/>
  </p:normalViewPr>
  <p:slideViewPr>
    <p:cSldViewPr>
      <p:cViewPr varScale="1">
        <p:scale>
          <a:sx n="95" d="100"/>
          <a:sy n="95" d="100"/>
        </p:scale>
        <p:origin x="120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7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73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web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Body Storming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540397" y="207084"/>
            <a:ext cx="2968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improve early thinking about a product or process?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953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79975" y="28575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3719696" y="2255614"/>
            <a:ext cx="5167840" cy="553650"/>
          </a:xfrm>
          <a:prstGeom prst="triangle">
            <a:avLst>
              <a:gd name="adj" fmla="val 5033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1125" y="2797517"/>
            <a:ext cx="512064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Define the issue/product/process to be examined.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View the issue location and observe: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How people behave at this location.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The artifacts people interact with.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Define a scenario to be explored.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Assemble an appropriate team.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Run the body storming exercise: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Follow the defined scenario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Capture relevant info (e.g., people’s behavior)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solidFill>
                  <a:schemeClr val="tx1"/>
                </a:solidFill>
              </a:rPr>
              <a:t>Optional: Replay scenario using info gained.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Gather the participants’ subjective experiences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Analyze the results and take appropriate actions.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393535"/>
            <a:ext cx="1789434" cy="1015663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Body Storming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183540" y="1455604"/>
            <a:ext cx="1624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Improved thinking based on user experiences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3957520" y="1465154"/>
            <a:ext cx="1463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Early thinking about a product or process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187950" y="2194268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8165EC5C-B5CB-4B77-AC99-1B44FA86C192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1</a:t>
            </a:fld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D9EC38F-1D09-97E3-0C53-5FC5CE7A8B16}"/>
              </a:ext>
            </a:extLst>
          </p:cNvPr>
          <p:cNvCxnSpPr>
            <a:cxnSpLocks/>
          </p:cNvCxnSpPr>
          <p:nvPr/>
        </p:nvCxnSpPr>
        <p:spPr>
          <a:xfrm>
            <a:off x="7198357" y="2194268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4C294A6-F114-E523-7928-9767D8741F3B}"/>
              </a:ext>
            </a:extLst>
          </p:cNvPr>
          <p:cNvSpPr txBox="1"/>
          <p:nvPr/>
        </p:nvSpPr>
        <p:spPr>
          <a:xfrm>
            <a:off x="162337" y="6128328"/>
            <a:ext cx="64368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+mn-lt"/>
              </a:rPr>
              <a:t>https://commons.wikimedia.org/wiki/File:Business-colleagues-having-meeting-in-conference-KS674JC.jpg</a:t>
            </a:r>
          </a:p>
          <a:p>
            <a:r>
              <a:rPr lang="en-US" sz="1000" dirty="0">
                <a:latin typeface="+mn-lt"/>
              </a:rPr>
              <a:t>https://commons.wikimedia.org/wiki/File:Working_together_%289598967879%29.jpg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95" y="1269820"/>
            <a:ext cx="3291840" cy="242801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  <a:latin typeface="+mn-lt"/>
              </a:rPr>
              <a:t>Body storming</a:t>
            </a:r>
            <a:r>
              <a:rPr lang="en-US" sz="1400" dirty="0">
                <a:latin typeface="+mn-lt"/>
              </a:rPr>
              <a:t>, </a:t>
            </a:r>
            <a:r>
              <a:rPr lang="en-US" sz="1400" dirty="0">
                <a:effectLst/>
                <a:latin typeface="+mn-lt"/>
              </a:rPr>
              <a:t>a form of brainstorming, </a:t>
            </a:r>
            <a:r>
              <a:rPr lang="en-US" sz="1400" dirty="0">
                <a:latin typeface="+mn-lt"/>
              </a:rPr>
              <a:t>creates user </a:t>
            </a:r>
            <a:r>
              <a:rPr lang="en-US" sz="1400" dirty="0">
                <a:effectLst/>
                <a:latin typeface="+mn-lt"/>
              </a:rPr>
              <a:t>empathy and leads to re-design.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</a:t>
            </a:r>
            <a:r>
              <a:rPr lang="en-US" sz="1400" b="1" dirty="0">
                <a:solidFill>
                  <a:srgbClr val="0070C0"/>
                </a:solidFill>
                <a:effectLst/>
                <a:latin typeface="+mn-lt"/>
              </a:rPr>
              <a:t>body storming </a:t>
            </a:r>
            <a:r>
              <a:rPr lang="en-US" sz="1400" dirty="0">
                <a:effectLst/>
                <a:latin typeface="+mn-lt"/>
              </a:rPr>
              <a:t>exercise combines role-play and simulation</a:t>
            </a:r>
            <a:r>
              <a:rPr lang="en-US" sz="1400" dirty="0">
                <a:latin typeface="+mn-lt"/>
              </a:rPr>
              <a:t>. It uses prototypes and observations of how users interact with products to understand the user experience.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There is no standard body storming process, the process is tailored to each specific circumstance.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C649B3-3CB3-91A4-6C03-4339AFF123E8}"/>
              </a:ext>
            </a:extLst>
          </p:cNvPr>
          <p:cNvGrpSpPr/>
          <p:nvPr/>
        </p:nvGrpSpPr>
        <p:grpSpPr>
          <a:xfrm>
            <a:off x="249183" y="4533137"/>
            <a:ext cx="3303588" cy="1506856"/>
            <a:chOff x="185285" y="4104651"/>
            <a:chExt cx="3303588" cy="1506856"/>
          </a:xfrm>
        </p:grpSpPr>
        <p:sp>
          <p:nvSpPr>
            <p:cNvPr id="3" name="AutoShape 3">
              <a:extLst>
                <a:ext uri="{FF2B5EF4-FFF2-40B4-BE49-F238E27FC236}">
                  <a16:creationId xmlns:a16="http://schemas.microsoft.com/office/drawing/2014/main" id="{0F4696C5-FB10-ADA6-7E0E-049B478410A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5285" y="4104651"/>
              <a:ext cx="3300413" cy="1250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DCEA0D86-A008-3809-450C-337063D14B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460" y="4107826"/>
              <a:ext cx="1487488" cy="98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C80950E6-C68D-BBEC-16E2-6D438A1896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1385" y="4107826"/>
              <a:ext cx="1487488" cy="98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7">
              <a:extLst>
                <a:ext uri="{FF2B5EF4-FFF2-40B4-BE49-F238E27FC236}">
                  <a16:creationId xmlns:a16="http://schemas.microsoft.com/office/drawing/2014/main" id="{9742C1CF-4C3A-90F4-6340-28B381EC6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60" y="5119064"/>
              <a:ext cx="148748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Abstract  brainstorming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" name="Rectangle 8">
              <a:extLst>
                <a:ext uri="{FF2B5EF4-FFF2-40B4-BE49-F238E27FC236}">
                  <a16:creationId xmlns:a16="http://schemas.microsoft.com/office/drawing/2014/main" id="{98ED0A42-8C12-555B-E260-52B7A8A8E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1385" y="5119064"/>
              <a:ext cx="148431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Hands on Brainstorming</a:t>
              </a:r>
              <a:endParaRPr kumimoji="0" lang="en-US" alt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4A582BC6-0648-298A-042E-15FA04EA5A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6748" y="4496764"/>
              <a:ext cx="222250" cy="211138"/>
            </a:xfrm>
            <a:custGeom>
              <a:avLst/>
              <a:gdLst>
                <a:gd name="T0" fmla="*/ 0 w 140"/>
                <a:gd name="T1" fmla="*/ 33 h 133"/>
                <a:gd name="T2" fmla="*/ 74 w 140"/>
                <a:gd name="T3" fmla="*/ 33 h 133"/>
                <a:gd name="T4" fmla="*/ 74 w 140"/>
                <a:gd name="T5" fmla="*/ 0 h 133"/>
                <a:gd name="T6" fmla="*/ 140 w 140"/>
                <a:gd name="T7" fmla="*/ 67 h 133"/>
                <a:gd name="T8" fmla="*/ 74 w 140"/>
                <a:gd name="T9" fmla="*/ 133 h 133"/>
                <a:gd name="T10" fmla="*/ 74 w 140"/>
                <a:gd name="T11" fmla="*/ 100 h 133"/>
                <a:gd name="T12" fmla="*/ 0 w 140"/>
                <a:gd name="T13" fmla="*/ 100 h 133"/>
                <a:gd name="T14" fmla="*/ 0 w 140"/>
                <a:gd name="T15" fmla="*/ 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" h="133">
                  <a:moveTo>
                    <a:pt x="0" y="33"/>
                  </a:moveTo>
                  <a:lnTo>
                    <a:pt x="74" y="33"/>
                  </a:lnTo>
                  <a:lnTo>
                    <a:pt x="74" y="0"/>
                  </a:lnTo>
                  <a:lnTo>
                    <a:pt x="140" y="67"/>
                  </a:lnTo>
                  <a:lnTo>
                    <a:pt x="74" y="133"/>
                  </a:lnTo>
                  <a:lnTo>
                    <a:pt x="74" y="100"/>
                  </a:lnTo>
                  <a:lnTo>
                    <a:pt x="0" y="10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396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475AD16-1DF9-5485-DB67-53426DC59501}"/>
              </a:ext>
            </a:extLst>
          </p:cNvPr>
          <p:cNvCxnSpPr>
            <a:cxnSpLocks/>
          </p:cNvCxnSpPr>
          <p:nvPr/>
        </p:nvCxnSpPr>
        <p:spPr>
          <a:xfrm flipV="1">
            <a:off x="5934465" y="3104180"/>
            <a:ext cx="365760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CDA3F37-0E52-37D4-3FFB-EDBA623CE4F5}"/>
              </a:ext>
            </a:extLst>
          </p:cNvPr>
          <p:cNvSpPr/>
          <p:nvPr/>
        </p:nvSpPr>
        <p:spPr>
          <a:xfrm>
            <a:off x="6338630" y="4273910"/>
            <a:ext cx="457577" cy="369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982A009F-D91C-E1DA-2098-1B4ABC1B48C0}"/>
              </a:ext>
            </a:extLst>
          </p:cNvPr>
          <p:cNvCxnSpPr>
            <a:cxnSpLocks/>
            <a:stCxn id="6" idx="2"/>
            <a:endCxn id="20" idx="2"/>
          </p:cNvCxnSpPr>
          <p:nvPr/>
        </p:nvCxnSpPr>
        <p:spPr>
          <a:xfrm rot="5400000" flipH="1">
            <a:off x="5549208" y="3625033"/>
            <a:ext cx="17539" cy="2018882"/>
          </a:xfrm>
          <a:prstGeom prst="bentConnector3">
            <a:avLst>
              <a:gd name="adj1" fmla="val -1990889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627192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981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Body Storming – Example – User Interfaces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1B3F34E-1901-4447-9CE5-7E109C494F0B}"/>
              </a:ext>
            </a:extLst>
          </p:cNvPr>
          <p:cNvSpPr txBox="1"/>
          <p:nvPr/>
        </p:nvSpPr>
        <p:spPr>
          <a:xfrm>
            <a:off x="4705525" y="6177832"/>
            <a:ext cx="420624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+mn-lt"/>
              </a:rPr>
              <a:t>https://anniehaydesign.weebly.com/app-design/storyboarding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+mn-lt"/>
              </a:rPr>
              <a:t>https://xd.adobe.com/ideas/process/ui-design/what-is-prototyping/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+mn-lt"/>
              </a:rPr>
              <a:t>https://www.behance.net/gallery/43064215/Power-Paper-Prototyping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1D50C699-D2C9-D790-C278-2014BD16FB9A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0C0890-BC0B-E46D-921D-5B3BC2B79E2C}"/>
              </a:ext>
            </a:extLst>
          </p:cNvPr>
          <p:cNvSpPr txBox="1"/>
          <p:nvPr/>
        </p:nvSpPr>
        <p:spPr>
          <a:xfrm>
            <a:off x="251437" y="654965"/>
            <a:ext cx="869873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Paper prototyping is a form of </a:t>
            </a:r>
            <a:r>
              <a:rPr lang="en-US" dirty="0">
                <a:latin typeface="+mn-lt"/>
              </a:rPr>
              <a:t>b</a:t>
            </a:r>
            <a:r>
              <a:rPr lang="en-US" sz="1800" dirty="0">
                <a:latin typeface="+mn-lt"/>
              </a:rPr>
              <a:t>ody storming.  F</a:t>
            </a:r>
            <a:r>
              <a:rPr lang="en-US" dirty="0"/>
              <a:t>or user interfaces</a:t>
            </a:r>
            <a:r>
              <a:rPr lang="en-US" dirty="0">
                <a:latin typeface="+mn-lt"/>
              </a:rPr>
              <a:t>, p</a:t>
            </a:r>
            <a:r>
              <a:rPr lang="en-US" dirty="0"/>
              <a:t>aper prototyping is a way to develop ideas and design user flows using hand-created images.    Paper prototypes evaluate the user experience more than the design itself.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5547F70-A87D-34FF-D21F-165736E981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05" y="2130577"/>
            <a:ext cx="2560320" cy="19777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30033A-867F-AAB6-B612-C0C2CC42CEEC}"/>
              </a:ext>
            </a:extLst>
          </p:cNvPr>
          <p:cNvSpPr txBox="1"/>
          <p:nvPr/>
        </p:nvSpPr>
        <p:spPr>
          <a:xfrm>
            <a:off x="235534" y="1777279"/>
            <a:ext cx="2468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Initial interface thinking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B7C146-822A-4138-DCF2-F8E9A46801E0}"/>
              </a:ext>
            </a:extLst>
          </p:cNvPr>
          <p:cNvSpPr txBox="1"/>
          <p:nvPr/>
        </p:nvSpPr>
        <p:spPr>
          <a:xfrm>
            <a:off x="3089903" y="1777279"/>
            <a:ext cx="2917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Paper instantiation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BD53BE7-79AC-2E43-15A4-0D43C0ABE8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903" y="2130577"/>
            <a:ext cx="2917270" cy="194720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D39F35B-9DF4-E1B1-B175-7412307C77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040" y="2130577"/>
            <a:ext cx="2560320" cy="2560320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06DC492-A7C0-A3C1-47C3-F8ADC37055FA}"/>
              </a:ext>
            </a:extLst>
          </p:cNvPr>
          <p:cNvSpPr txBox="1"/>
          <p:nvPr/>
        </p:nvSpPr>
        <p:spPr>
          <a:xfrm>
            <a:off x="6313040" y="177727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Body storming exercise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10D458-3FBB-3C87-71DD-6F4C29B69F79}"/>
              </a:ext>
            </a:extLst>
          </p:cNvPr>
          <p:cNvSpPr txBox="1"/>
          <p:nvPr/>
        </p:nvSpPr>
        <p:spPr>
          <a:xfrm>
            <a:off x="162337" y="5194020"/>
            <a:ext cx="7328443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User interface evaluation process: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Observe 3-5 different people attempting to use the interface.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facilitator changes the paper model to reflect the user activities.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A08D9B-BB3A-D2D7-3053-AD706580060B}"/>
              </a:ext>
            </a:extLst>
          </p:cNvPr>
          <p:cNvSpPr txBox="1"/>
          <p:nvPr/>
        </p:nvSpPr>
        <p:spPr>
          <a:xfrm>
            <a:off x="3431083" y="4317927"/>
            <a:ext cx="22349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Revised interface thinking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2E58CD5-2704-2841-9547-BA5EA380538B}"/>
              </a:ext>
            </a:extLst>
          </p:cNvPr>
          <p:cNvCxnSpPr>
            <a:cxnSpLocks/>
            <a:stCxn id="20" idx="0"/>
            <a:endCxn id="22" idx="2"/>
          </p:cNvCxnSpPr>
          <p:nvPr/>
        </p:nvCxnSpPr>
        <p:spPr>
          <a:xfrm flipV="1">
            <a:off x="4548537" y="4077784"/>
            <a:ext cx="1" cy="2401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BA253F00-ECB2-473A-3612-5B106ED11E6F}"/>
              </a:ext>
            </a:extLst>
          </p:cNvPr>
          <p:cNvSpPr txBox="1"/>
          <p:nvPr/>
        </p:nvSpPr>
        <p:spPr>
          <a:xfrm>
            <a:off x="6569726" y="4706586"/>
            <a:ext cx="2304300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Users “push” icons and the facilitator appropriately changes the paper model.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CDAB616-20F8-1BCD-2093-BC8C684425FB}"/>
              </a:ext>
            </a:extLst>
          </p:cNvPr>
          <p:cNvCxnSpPr>
            <a:cxnSpLocks/>
          </p:cNvCxnSpPr>
          <p:nvPr/>
        </p:nvCxnSpPr>
        <p:spPr>
          <a:xfrm flipV="1">
            <a:off x="2728560" y="3104181"/>
            <a:ext cx="365760" cy="1527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28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Body Storming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600" dirty="0"/>
              <a:t>Body storming is an </a:t>
            </a:r>
            <a:r>
              <a:rPr lang="en-US" sz="1600" i="1" dirty="0"/>
              <a:t>ideation method</a:t>
            </a:r>
            <a:r>
              <a:rPr lang="en-US" sz="16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Body storming is </a:t>
            </a:r>
            <a:r>
              <a:rPr lang="en-US" sz="1600" i="1" dirty="0"/>
              <a:t>not prototyping</a:t>
            </a:r>
            <a:r>
              <a:rPr lang="en-US" sz="16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Body storming is </a:t>
            </a:r>
            <a:r>
              <a:rPr lang="en-US" sz="1600" i="1" dirty="0"/>
              <a:t>not user testing</a:t>
            </a:r>
            <a:r>
              <a:rPr lang="en-US" sz="16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Body storming can test new solutions, leading to needed re-design.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Body storming</a:t>
            </a:r>
            <a:r>
              <a:rPr lang="en-US" sz="1600" dirty="0">
                <a:effectLst/>
              </a:rPr>
              <a:t> is different from role play since the researcher sees the same conditions as the user. 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effectLst/>
                <a:latin typeface="+mn-lt"/>
              </a:rPr>
              <a:t>Body storming</a:t>
            </a:r>
            <a:r>
              <a:rPr lang="en-US" sz="1600" dirty="0">
                <a:latin typeface="+mn-lt"/>
              </a:rPr>
              <a:t> is used in the early stage of a design which needs to incorporate a customer’s viewpoint.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Body storming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b="1" dirty="0"/>
              <a:t>Pros</a:t>
            </a:r>
            <a:r>
              <a:rPr lang="en-US" sz="1600" dirty="0"/>
              <a:t>: empathy with users, first hand user experience, obtain users’ help with design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b="1" dirty="0"/>
              <a:t>Cons</a:t>
            </a:r>
            <a:r>
              <a:rPr lang="en-US" sz="1600" dirty="0"/>
              <a:t>: discomfort for some users, requires people skills and sensitivity, time consuming</a:t>
            </a:r>
            <a:endParaRPr lang="en-US" sz="1600" dirty="0">
              <a:effectLst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A body storming exercise can be used for nearly any design.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User interfaces: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latin typeface="+mn-lt"/>
              </a:rPr>
              <a:t>A common need is to design a user interface – which is abstractly presented in this example.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>
                <a:latin typeface="+mn-lt"/>
              </a:rPr>
              <a:t>It is critical that users attempt to use the prototyped interface without any coaching.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61AF6833-7644-8C61-B626-8CC467686FB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Office PowerPoint</Application>
  <PresentationFormat>On-screen Show (4:3)</PresentationFormat>
  <Paragraphs>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2022-06-18T02:56:08Z</dcterms:created>
  <dcterms:modified xsi:type="dcterms:W3CDTF">2022-10-30T14:15:07Z</dcterms:modified>
</cp:coreProperties>
</file>