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4" r:id="rId2"/>
    <p:sldId id="1275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ECFF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374" autoAdjust="0"/>
  </p:normalViewPr>
  <p:slideViewPr>
    <p:cSldViewPr>
      <p:cViewPr varScale="1">
        <p:scale>
          <a:sx n="89" d="100"/>
          <a:sy n="89" d="100"/>
        </p:scale>
        <p:origin x="300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10/30/2022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93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17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1662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Balanced Scorecard (BSC)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952401" y="69505"/>
            <a:ext cx="25767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manage an organization’s strategy?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97108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366674" y="28977"/>
            <a:ext cx="0" cy="8799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Text Box 44">
            <a:extLst>
              <a:ext uri="{FF2B5EF4-FFF2-40B4-BE49-F238E27FC236}">
                <a16:creationId xmlns:a16="http://schemas.microsoft.com/office/drawing/2014/main" id="{142656B7-C43E-4B2B-ACBA-05C1C28CF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22982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2022010</a:t>
            </a: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610" y="1190661"/>
            <a:ext cx="4206240" cy="265176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</a:t>
            </a:r>
            <a:r>
              <a:rPr lang="en-US" sz="1400" b="1" dirty="0">
                <a:solidFill>
                  <a:srgbClr val="0070C0"/>
                </a:solidFill>
              </a:rPr>
              <a:t>Balanced Scorecard </a:t>
            </a:r>
            <a:r>
              <a:rPr lang="en-US" sz="1400" dirty="0"/>
              <a:t>(BSC) is a framework for tracking and managing an organization’s strategy.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A BSC has </a:t>
            </a:r>
            <a:r>
              <a:rPr lang="en-US" sz="1400" dirty="0"/>
              <a:t>four connected perspectives. </a:t>
            </a:r>
            <a:r>
              <a:rPr lang="en-US" sz="1400" b="1" dirty="0"/>
              <a:t>Financial</a:t>
            </a:r>
            <a:r>
              <a:rPr lang="en-US" sz="1400" dirty="0"/>
              <a:t> goals: What do shareholders want? </a:t>
            </a:r>
            <a:r>
              <a:rPr lang="en-US" sz="1400" b="1" dirty="0"/>
              <a:t>Customer</a:t>
            </a:r>
            <a:r>
              <a:rPr lang="en-US" sz="1400" dirty="0"/>
              <a:t> goals: What do customers want? </a:t>
            </a:r>
            <a:r>
              <a:rPr lang="en-US" sz="1400" b="1" dirty="0"/>
              <a:t>Process</a:t>
            </a:r>
            <a:r>
              <a:rPr lang="en-US" sz="1400" dirty="0"/>
              <a:t> goals: What should we be better at? </a:t>
            </a:r>
            <a:r>
              <a:rPr lang="en-US" sz="1400" b="1" dirty="0"/>
              <a:t>People</a:t>
            </a:r>
            <a:r>
              <a:rPr lang="en-US" sz="1400" dirty="0"/>
              <a:t> (or learning and growth, or innovations, or organizational capacity) goals: How can we create more value?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A </a:t>
            </a:r>
            <a:r>
              <a:rPr lang="en-US" sz="1400" b="1" dirty="0"/>
              <a:t>strategy map </a:t>
            </a:r>
            <a:r>
              <a:rPr lang="en-US" sz="1400" dirty="0"/>
              <a:t>is a 1 page depiction of a BSC with connections between the perspectives.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B1D788B-1608-461E-B43D-70DBF9CBB495}"/>
              </a:ext>
            </a:extLst>
          </p:cNvPr>
          <p:cNvSpPr/>
          <p:nvPr/>
        </p:nvSpPr>
        <p:spPr>
          <a:xfrm>
            <a:off x="4784445" y="1949528"/>
            <a:ext cx="4230202" cy="628601"/>
          </a:xfrm>
          <a:prstGeom prst="triangle">
            <a:avLst>
              <a:gd name="adj" fmla="val 4051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6BA42D76-7BA6-4764-8E85-E37D92C07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4445" y="2592906"/>
            <a:ext cx="4242535" cy="3754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400" dirty="0"/>
              <a:t>Define the </a:t>
            </a:r>
            <a:r>
              <a:rPr lang="en-US" sz="1400" b="1" dirty="0"/>
              <a:t>Mission, Vision, </a:t>
            </a:r>
            <a:r>
              <a:rPr lang="en-US" sz="1400" dirty="0"/>
              <a:t>and</a:t>
            </a:r>
            <a:r>
              <a:rPr lang="en-US" sz="1400" b="1" dirty="0"/>
              <a:t> Values</a:t>
            </a:r>
            <a:r>
              <a:rPr lang="en-US" sz="140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/>
              <a:t>Define </a:t>
            </a:r>
            <a:r>
              <a:rPr lang="en-US" sz="1400" b="1" dirty="0"/>
              <a:t>Strategic Priorities</a:t>
            </a:r>
            <a:r>
              <a:rPr lang="en-US" sz="1400" dirty="0"/>
              <a:t>, the top-level goals (e.g., client relations, operations, product)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/>
              <a:t>Define the </a:t>
            </a:r>
            <a:r>
              <a:rPr lang="en-US" sz="1400" b="1" dirty="0"/>
              <a:t>Four Perspectives</a:t>
            </a:r>
            <a:r>
              <a:rPr lang="en-US" sz="1400" dirty="0"/>
              <a:t> (in priority order): Finance, Customer, Process, and People.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/>
              <a:t>Define the </a:t>
            </a:r>
            <a:r>
              <a:rPr lang="en-US" sz="1400" b="1" dirty="0"/>
              <a:t>Business Goals </a:t>
            </a:r>
            <a:r>
              <a:rPr lang="en-US" sz="1400" dirty="0"/>
              <a:t>supporting the perspectives. Create cause and effect relations; the lower perspectives’ goals explain how to achieve the higher perspective goals.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/>
              <a:t>Describe each goal’s </a:t>
            </a:r>
            <a:r>
              <a:rPr lang="en-US" sz="1400" b="1" dirty="0"/>
              <a:t>Rationale</a:t>
            </a:r>
            <a:r>
              <a:rPr lang="en-US" sz="1400" dirty="0"/>
              <a:t>, for later review.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/>
              <a:t>Define </a:t>
            </a:r>
            <a:r>
              <a:rPr lang="en-US" sz="1400" b="1" dirty="0"/>
              <a:t>Leading </a:t>
            </a:r>
            <a:r>
              <a:rPr lang="en-US" sz="1400" dirty="0"/>
              <a:t>(success goals) and</a:t>
            </a:r>
            <a:r>
              <a:rPr lang="en-US" sz="1400" b="1" dirty="0"/>
              <a:t> Lagging (</a:t>
            </a:r>
            <a:r>
              <a:rPr lang="en-US" sz="1400" dirty="0"/>
              <a:t>achieved results) </a:t>
            </a:r>
            <a:r>
              <a:rPr lang="en-US" sz="1400" b="1" dirty="0"/>
              <a:t>metrics </a:t>
            </a:r>
            <a:r>
              <a:rPr lang="en-US" sz="1400" dirty="0"/>
              <a:t>for each goal.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Only leading metrics can be influenced; it can be challenging to identify them.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/>
              <a:t>Define </a:t>
            </a:r>
            <a:r>
              <a:rPr lang="en-US" sz="1400" b="1" dirty="0"/>
              <a:t>initiatives</a:t>
            </a:r>
            <a:r>
              <a:rPr lang="en-US" sz="1400" dirty="0"/>
              <a:t> to execute the strategy.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/>
              <a:t>Flow the information down with local strategy maps aligned with higher level strategy maps.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A2F058-B167-4D23-B84B-D4F42017800C}"/>
              </a:ext>
            </a:extLst>
          </p:cNvPr>
          <p:cNvSpPr txBox="1"/>
          <p:nvPr/>
        </p:nvSpPr>
        <p:spPr>
          <a:xfrm>
            <a:off x="5753368" y="1385224"/>
            <a:ext cx="1752063" cy="1015663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sz="2000" b="1" dirty="0">
                <a:solidFill>
                  <a:schemeClr val="tx2"/>
                </a:solidFill>
              </a:rPr>
              <a:t>BSC</a:t>
            </a:r>
            <a:endParaRPr lang="en-US" sz="2000" b="1" dirty="0">
              <a:solidFill>
                <a:schemeClr val="tx2"/>
              </a:solidFill>
            </a:endParaRPr>
          </a:p>
          <a:p>
            <a:pPr algn="ctr"/>
            <a:r>
              <a:rPr lang="en-US" sz="2000" b="1" dirty="0">
                <a:solidFill>
                  <a:schemeClr val="tx2"/>
                </a:solidFill>
              </a:rPr>
              <a:t>Process</a:t>
            </a:r>
          </a:p>
          <a:p>
            <a:pPr algn="ctr"/>
            <a:endParaRPr lang="en-US" sz="2000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593755-EBE0-4C98-851F-58A922E59B40}"/>
              </a:ext>
            </a:extLst>
          </p:cNvPr>
          <p:cNvSpPr txBox="1"/>
          <p:nvPr/>
        </p:nvSpPr>
        <p:spPr>
          <a:xfrm>
            <a:off x="4784445" y="1700775"/>
            <a:ext cx="9082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Business strategy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3FAA9E4-55A3-4BD1-8CF5-D2CD326E6EA5}"/>
              </a:ext>
            </a:extLst>
          </p:cNvPr>
          <p:cNvCxnSpPr>
            <a:cxnSpLocks/>
          </p:cNvCxnSpPr>
          <p:nvPr/>
        </p:nvCxnSpPr>
        <p:spPr>
          <a:xfrm>
            <a:off x="4572000" y="2231142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A370E8B-C37D-44BB-8EF9-DE34333888FC}"/>
              </a:ext>
            </a:extLst>
          </p:cNvPr>
          <p:cNvCxnSpPr>
            <a:cxnSpLocks/>
          </p:cNvCxnSpPr>
          <p:nvPr/>
        </p:nvCxnSpPr>
        <p:spPr>
          <a:xfrm>
            <a:off x="7505431" y="1770082"/>
            <a:ext cx="1188720" cy="904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E4C67759-32FB-49D6-AD9F-3B3DBE4EA5B3}"/>
              </a:ext>
            </a:extLst>
          </p:cNvPr>
          <p:cNvSpPr txBox="1"/>
          <p:nvPr/>
        </p:nvSpPr>
        <p:spPr>
          <a:xfrm>
            <a:off x="7529185" y="1261456"/>
            <a:ext cx="1407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Lagging and leading metrics</a:t>
            </a:r>
          </a:p>
        </p:txBody>
      </p:sp>
      <p:sp>
        <p:nvSpPr>
          <p:cNvPr id="39" name="Text Box 44">
            <a:extLst>
              <a:ext uri="{FF2B5EF4-FFF2-40B4-BE49-F238E27FC236}">
                <a16:creationId xmlns:a16="http://schemas.microsoft.com/office/drawing/2014/main" id="{916BF00B-09DC-4EFC-BACA-1A88F70B6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45CD04-D7D0-44BD-B67D-E4B639C5D5E9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50E7E1-F70B-4088-A00B-73E7412E327A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DD5D4D7-9199-B7AC-70C2-23C87532BF35}"/>
              </a:ext>
            </a:extLst>
          </p:cNvPr>
          <p:cNvCxnSpPr>
            <a:cxnSpLocks/>
          </p:cNvCxnSpPr>
          <p:nvPr/>
        </p:nvCxnSpPr>
        <p:spPr>
          <a:xfrm>
            <a:off x="7529185" y="2226619"/>
            <a:ext cx="1188720" cy="904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C8C79749-6CDD-3452-D003-791B4E20B4E7}"/>
              </a:ext>
            </a:extLst>
          </p:cNvPr>
          <p:cNvSpPr txBox="1"/>
          <p:nvPr/>
        </p:nvSpPr>
        <p:spPr>
          <a:xfrm>
            <a:off x="7527887" y="1711558"/>
            <a:ext cx="1407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Improvement Projects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B4BCC5-6681-E9AC-6B3E-72DECC8F4FE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8610" y="4005075"/>
            <a:ext cx="4389120" cy="2327740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259929FF-11E1-ECA8-CB61-9DAE0B4ADA9E}"/>
              </a:ext>
            </a:extLst>
          </p:cNvPr>
          <p:cNvSpPr txBox="1"/>
          <p:nvPr/>
        </p:nvSpPr>
        <p:spPr>
          <a:xfrm>
            <a:off x="208611" y="6270913"/>
            <a:ext cx="436339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https://www.smartsheet.com/balanced-scorecard-examples-and-templates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34B063DE-2888-C93E-87DC-3DDCEE3AA2CB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583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FD3B04-B86A-1CCB-DD1C-B15A6F5AC7AE}"/>
              </a:ext>
            </a:extLst>
          </p:cNvPr>
          <p:cNvSpPr/>
          <p:nvPr/>
        </p:nvSpPr>
        <p:spPr>
          <a:xfrm>
            <a:off x="1730030" y="2046420"/>
            <a:ext cx="354249" cy="299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FD317C-F113-67C3-D18D-F3E2F4FBB7D4}"/>
              </a:ext>
            </a:extLst>
          </p:cNvPr>
          <p:cNvSpPr/>
          <p:nvPr/>
        </p:nvSpPr>
        <p:spPr>
          <a:xfrm>
            <a:off x="1730030" y="3052786"/>
            <a:ext cx="354249" cy="299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1A259D6-6A89-D72E-BF29-0ED9D84317B1}"/>
              </a:ext>
            </a:extLst>
          </p:cNvPr>
          <p:cNvSpPr/>
          <p:nvPr/>
        </p:nvSpPr>
        <p:spPr>
          <a:xfrm>
            <a:off x="1730030" y="4012911"/>
            <a:ext cx="354249" cy="299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D944E8-ECC3-A1E6-A648-0107A8B59263}"/>
              </a:ext>
            </a:extLst>
          </p:cNvPr>
          <p:cNvSpPr/>
          <p:nvPr/>
        </p:nvSpPr>
        <p:spPr>
          <a:xfrm>
            <a:off x="1730030" y="4811580"/>
            <a:ext cx="354249" cy="299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59942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6" y="76200"/>
            <a:ext cx="46729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BSC </a:t>
            </a:r>
            <a:r>
              <a:rPr lang="en-US" sz="2800" b="1" dirty="0"/>
              <a:t>– Example - Generic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5A526CA-3E40-CEF3-727F-9E15D7E0D484}"/>
              </a:ext>
            </a:extLst>
          </p:cNvPr>
          <p:cNvSpPr txBox="1"/>
          <p:nvPr/>
        </p:nvSpPr>
        <p:spPr>
          <a:xfrm>
            <a:off x="95958" y="6016415"/>
            <a:ext cx="1760231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/>
              <a:t>https://bscdesigner.com/wp-content/uploads/2016/10/bsc-example-by-bsc-designer.png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ED26F0-32B7-9458-BCC2-BAF8A4C4AA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935" y="663840"/>
            <a:ext cx="7057995" cy="529349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1498773-0CDE-4749-4F13-01FF1FE5CD61}"/>
              </a:ext>
            </a:extLst>
          </p:cNvPr>
          <p:cNvSpPr txBox="1"/>
          <p:nvPr/>
        </p:nvSpPr>
        <p:spPr>
          <a:xfrm>
            <a:off x="40210" y="3084516"/>
            <a:ext cx="128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B050"/>
                </a:solidFill>
              </a:rPr>
              <a:t>Four perspectives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F502BD-CB90-DC79-C6BB-97DF2AACFD05}"/>
              </a:ext>
            </a:extLst>
          </p:cNvPr>
          <p:cNvSpPr/>
          <p:nvPr/>
        </p:nvSpPr>
        <p:spPr>
          <a:xfrm>
            <a:off x="2215282" y="2469975"/>
            <a:ext cx="345645" cy="3072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59F911-316C-17C1-75FA-5A54B903C5FA}"/>
              </a:ext>
            </a:extLst>
          </p:cNvPr>
          <p:cNvSpPr/>
          <p:nvPr/>
        </p:nvSpPr>
        <p:spPr>
          <a:xfrm>
            <a:off x="2215282" y="3426456"/>
            <a:ext cx="345645" cy="3072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02F7129-7B73-6540-ACF9-FC2EBB31DA12}"/>
              </a:ext>
            </a:extLst>
          </p:cNvPr>
          <p:cNvSpPr/>
          <p:nvPr/>
        </p:nvSpPr>
        <p:spPr>
          <a:xfrm>
            <a:off x="2215282" y="4229317"/>
            <a:ext cx="345645" cy="3072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A8EA376-B564-7439-FF1F-857666AF57E2}"/>
              </a:ext>
            </a:extLst>
          </p:cNvPr>
          <p:cNvSpPr/>
          <p:nvPr/>
        </p:nvSpPr>
        <p:spPr>
          <a:xfrm>
            <a:off x="2215282" y="5044819"/>
            <a:ext cx="345645" cy="3072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096FE87-EFA8-6272-EB4B-83DEAB6B51AD}"/>
              </a:ext>
            </a:extLst>
          </p:cNvPr>
          <p:cNvCxnSpPr>
            <a:cxnSpLocks/>
            <a:stCxn id="5" idx="3"/>
            <a:endCxn id="2" idx="1"/>
          </p:cNvCxnSpPr>
          <p:nvPr/>
        </p:nvCxnSpPr>
        <p:spPr>
          <a:xfrm flipV="1">
            <a:off x="1320370" y="2196122"/>
            <a:ext cx="409660" cy="1150004"/>
          </a:xfrm>
          <a:prstGeom prst="straightConnector1">
            <a:avLst/>
          </a:prstGeom>
          <a:ln w="1905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D970029-144D-D787-7C92-C852D2E6A751}"/>
              </a:ext>
            </a:extLst>
          </p:cNvPr>
          <p:cNvCxnSpPr>
            <a:cxnSpLocks/>
            <a:stCxn id="5" idx="3"/>
            <a:endCxn id="9" idx="1"/>
          </p:cNvCxnSpPr>
          <p:nvPr/>
        </p:nvCxnSpPr>
        <p:spPr>
          <a:xfrm>
            <a:off x="1320370" y="3346126"/>
            <a:ext cx="409660" cy="816487"/>
          </a:xfrm>
          <a:prstGeom prst="straightConnector1">
            <a:avLst/>
          </a:prstGeom>
          <a:ln w="1905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CE62227-D788-5050-859F-20438B62AA2E}"/>
              </a:ext>
            </a:extLst>
          </p:cNvPr>
          <p:cNvCxnSpPr>
            <a:cxnSpLocks/>
            <a:stCxn id="5" idx="3"/>
            <a:endCxn id="10" idx="1"/>
          </p:cNvCxnSpPr>
          <p:nvPr/>
        </p:nvCxnSpPr>
        <p:spPr>
          <a:xfrm>
            <a:off x="1320370" y="3346126"/>
            <a:ext cx="409660" cy="1615156"/>
          </a:xfrm>
          <a:prstGeom prst="straightConnector1">
            <a:avLst/>
          </a:prstGeom>
          <a:ln w="1905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57E23535-D762-C6BF-C078-22FB4E13B067}"/>
              </a:ext>
            </a:extLst>
          </p:cNvPr>
          <p:cNvSpPr txBox="1"/>
          <p:nvPr/>
        </p:nvSpPr>
        <p:spPr>
          <a:xfrm>
            <a:off x="2201648" y="6034969"/>
            <a:ext cx="246888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7030A0"/>
                </a:solidFill>
              </a:rPr>
              <a:t>Perspective objectives are connected and flow up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F78B8FE-2FAC-4CC1-E2B8-7F12D4BC3BE6}"/>
              </a:ext>
            </a:extLst>
          </p:cNvPr>
          <p:cNvSpPr/>
          <p:nvPr/>
        </p:nvSpPr>
        <p:spPr>
          <a:xfrm>
            <a:off x="2532207" y="4425722"/>
            <a:ext cx="1881845" cy="23043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F7911EB-7CA0-9569-9F31-5FC3B6414E17}"/>
              </a:ext>
            </a:extLst>
          </p:cNvPr>
          <p:cNvCxnSpPr>
            <a:cxnSpLocks/>
            <a:stCxn id="28" idx="0"/>
            <a:endCxn id="26" idx="4"/>
          </p:cNvCxnSpPr>
          <p:nvPr/>
        </p:nvCxnSpPr>
        <p:spPr>
          <a:xfrm flipV="1">
            <a:off x="3436088" y="4656152"/>
            <a:ext cx="37042" cy="1378817"/>
          </a:xfrm>
          <a:prstGeom prst="straightConnector1">
            <a:avLst/>
          </a:prstGeom>
          <a:noFill/>
          <a:ln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B1DF013-3946-03EB-DA35-4033B05D3C1B}"/>
              </a:ext>
            </a:extLst>
          </p:cNvPr>
          <p:cNvSpPr txBox="1"/>
          <p:nvPr/>
        </p:nvSpPr>
        <p:spPr>
          <a:xfrm>
            <a:off x="7030710" y="85733"/>
            <a:ext cx="155448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C000"/>
                </a:solidFill>
              </a:rPr>
              <a:t>How to achieve objectives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DFC8DFC-9617-221F-E61E-F54B964FE43E}"/>
              </a:ext>
            </a:extLst>
          </p:cNvPr>
          <p:cNvCxnSpPr>
            <a:cxnSpLocks/>
            <a:stCxn id="35" idx="2"/>
            <a:endCxn id="31" idx="0"/>
          </p:cNvCxnSpPr>
          <p:nvPr/>
        </p:nvCxnSpPr>
        <p:spPr>
          <a:xfrm flipH="1">
            <a:off x="7801019" y="542933"/>
            <a:ext cx="6931" cy="1307513"/>
          </a:xfrm>
          <a:prstGeom prst="straightConnector1">
            <a:avLst/>
          </a:prstGeom>
          <a:noFill/>
          <a:ln w="38100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6DC713CD-A1E8-5F7E-EADB-FEBF0EEB7150}"/>
              </a:ext>
            </a:extLst>
          </p:cNvPr>
          <p:cNvSpPr txBox="1"/>
          <p:nvPr/>
        </p:nvSpPr>
        <p:spPr>
          <a:xfrm>
            <a:off x="5224885" y="85733"/>
            <a:ext cx="1554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</a:rPr>
              <a:t>These are trailing metrics 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4FF8A18-1A46-EAAB-7E05-F6A4DE80AD7D}"/>
              </a:ext>
            </a:extLst>
          </p:cNvPr>
          <p:cNvCxnSpPr>
            <a:cxnSpLocks/>
            <a:stCxn id="43" idx="2"/>
            <a:endCxn id="59" idx="0"/>
          </p:cNvCxnSpPr>
          <p:nvPr/>
        </p:nvCxnSpPr>
        <p:spPr>
          <a:xfrm flipH="1">
            <a:off x="5995194" y="608953"/>
            <a:ext cx="6931" cy="1241493"/>
          </a:xfrm>
          <a:prstGeom prst="straightConnector1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AA06B1AD-19E0-3F7A-AFFD-59684473D1A4}"/>
              </a:ext>
            </a:extLst>
          </p:cNvPr>
          <p:cNvSpPr/>
          <p:nvPr/>
        </p:nvSpPr>
        <p:spPr>
          <a:xfrm>
            <a:off x="3532227" y="4724163"/>
            <a:ext cx="1257848" cy="7174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ABA4A74-DBF2-5BC6-8F86-4D1754C74A3C}"/>
              </a:ext>
            </a:extLst>
          </p:cNvPr>
          <p:cNvSpPr txBox="1"/>
          <p:nvPr/>
        </p:nvSpPr>
        <p:spPr>
          <a:xfrm>
            <a:off x="5107591" y="6011495"/>
            <a:ext cx="3789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</a:rPr>
              <a:t>A leading metric would be percentage of employees with new competency training. 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E7E883F1-B6B0-4ABF-0062-06F91DD98DDD}"/>
              </a:ext>
            </a:extLst>
          </p:cNvPr>
          <p:cNvCxnSpPr>
            <a:cxnSpLocks/>
            <a:stCxn id="49" idx="4"/>
            <a:endCxn id="50" idx="1"/>
          </p:cNvCxnSpPr>
          <p:nvPr/>
        </p:nvCxnSpPr>
        <p:spPr>
          <a:xfrm>
            <a:off x="4161151" y="5441590"/>
            <a:ext cx="946440" cy="831515"/>
          </a:xfrm>
          <a:prstGeom prst="straightConnector1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56C06DDF-093D-3D0F-189F-414967062B20}"/>
              </a:ext>
            </a:extLst>
          </p:cNvPr>
          <p:cNvSpPr/>
          <p:nvPr/>
        </p:nvSpPr>
        <p:spPr>
          <a:xfrm>
            <a:off x="4828400" y="1850446"/>
            <a:ext cx="2333587" cy="319437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4699A0A-36E4-B7DB-C491-E278D7069011}"/>
              </a:ext>
            </a:extLst>
          </p:cNvPr>
          <p:cNvSpPr/>
          <p:nvPr/>
        </p:nvSpPr>
        <p:spPr>
          <a:xfrm>
            <a:off x="7200313" y="1850446"/>
            <a:ext cx="1201412" cy="3194373"/>
          </a:xfrm>
          <a:prstGeom prst="rect">
            <a:avLst/>
          </a:prstGeom>
          <a:noFill/>
          <a:ln w="38100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1A091873-FC71-50BD-D857-AF851E48B2D5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2</a:t>
            </a:fld>
            <a:endParaRPr lang="en-US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37EBCF8-6D57-16D7-80CB-323C12BA1B84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 flipV="1">
            <a:off x="1320370" y="3202488"/>
            <a:ext cx="409660" cy="143638"/>
          </a:xfrm>
          <a:prstGeom prst="straightConnector1">
            <a:avLst/>
          </a:prstGeom>
          <a:ln w="1905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81232CE0-DFA0-6F68-49EE-4F158A1139F1}"/>
              </a:ext>
            </a:extLst>
          </p:cNvPr>
          <p:cNvSpPr/>
          <p:nvPr/>
        </p:nvSpPr>
        <p:spPr>
          <a:xfrm rot="5400000">
            <a:off x="3295726" y="3500325"/>
            <a:ext cx="365760" cy="18288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E7C1540-1300-96AF-F5F1-18ADFC3573AA}"/>
              </a:ext>
            </a:extLst>
          </p:cNvPr>
          <p:cNvCxnSpPr>
            <a:cxnSpLocks/>
            <a:stCxn id="26" idx="0"/>
            <a:endCxn id="23" idx="6"/>
          </p:cNvCxnSpPr>
          <p:nvPr/>
        </p:nvCxnSpPr>
        <p:spPr>
          <a:xfrm flipV="1">
            <a:off x="3473130" y="3774645"/>
            <a:ext cx="5476" cy="651077"/>
          </a:xfrm>
          <a:prstGeom prst="straightConnector1">
            <a:avLst/>
          </a:prstGeom>
          <a:noFill/>
          <a:ln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419033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35309" y="31848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tx2"/>
                </a:solidFill>
              </a:rPr>
              <a:t>BSC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56938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BSC was developed in 1992 by David Norton and Robert Kaplan.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While other perspectives could be used, experience has shown that Financial, Customer, Process and People work well.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Typically, a BSC is developed by management, stakeholders, and employees, ensuring collective responsibilities.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Benefits of the BSC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Improved organizational alignment and communication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Improved strategic planning and performance tracking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Mapping strategy into understandable performance measures.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It helps a company invest internally, in processes, infrastructure, and technology for better performance.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Potential Strategy Mapping mistakes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Having unconnected goals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Focusing on Operational goals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Not documenting the rationale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Only using lagging metrics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Having Too Many Goals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Mixing Goals and Metrics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87180" y="1147310"/>
            <a:ext cx="4114800" cy="11695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A fairly generic strategy map is shown.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There are many generic maps available on the web for different industries including </a:t>
            </a:r>
            <a:r>
              <a:rPr lang="en-US" sz="1400" b="0" dirty="0"/>
              <a:t>nonprofits and government agencies (</a:t>
            </a:r>
            <a:r>
              <a:rPr lang="en-US" sz="1400" b="0"/>
              <a:t>both of which </a:t>
            </a:r>
            <a:r>
              <a:rPr lang="en-US" sz="1400" b="0" dirty="0"/>
              <a:t>are not profit driven).</a:t>
            </a:r>
            <a:endParaRPr lang="en-US" sz="1400" dirty="0">
              <a:latin typeface="+mn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13" name="Line 6">
            <a:extLst>
              <a:ext uri="{FF2B5EF4-FFF2-40B4-BE49-F238E27FC236}">
                <a16:creationId xmlns:a16="http://schemas.microsoft.com/office/drawing/2014/main" id="{DDBFBF6C-1055-4DAA-AEA0-4E446DDB498E}"/>
              </a:ext>
            </a:extLst>
          </p:cNvPr>
          <p:cNvSpPr>
            <a:spLocks noChangeShapeType="1"/>
          </p:cNvSpPr>
          <p:nvPr/>
        </p:nvSpPr>
        <p:spPr bwMode="auto">
          <a:xfrm>
            <a:off x="-1" y="602964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85046F4C-F782-CFF7-5FEF-7BE75BC401DE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513</Words>
  <Application>Microsoft Office PowerPoint</Application>
  <PresentationFormat>On-screen Show (4:3)</PresentationFormat>
  <Paragraphs>60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2022-06-18T02:48:38Z</dcterms:created>
  <dcterms:modified xsi:type="dcterms:W3CDTF">2022-10-30T17:39:26Z</dcterms:modified>
</cp:coreProperties>
</file>