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92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  <a:srgbClr val="FF0000"/>
    <a:srgbClr val="F2F2F2"/>
    <a:srgbClr val="E6E6E6"/>
    <a:srgbClr val="CCFFCC"/>
    <a:srgbClr val="CCECFF"/>
    <a:srgbClr val="FFFFCC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9" autoAdjust="0"/>
    <p:restoredTop sz="94692" autoAdjust="0"/>
  </p:normalViewPr>
  <p:slideViewPr>
    <p:cSldViewPr>
      <p:cViewPr varScale="1">
        <p:scale>
          <a:sx n="99" d="100"/>
          <a:sy n="99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CC1E5-6854-AD6E-CFD8-B98773C94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67C90C0-FCC7-E5C5-B4DF-D22EE54849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4F5FEA9-8825-70E2-E114-D2357A0E4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55F6253-3A03-B740-A5B2-CF09F3BA1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50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215630-FD5C-9E1C-F861-0FF6D42A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6C7FF7B4-0807-B4ED-C50F-BF0786583B35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98126542-8C8F-CD36-979D-AC886629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Business Diagnostic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C27C9A27-4DEF-5B81-E167-739B273DE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How to improve a product or process?</a:t>
            </a:r>
            <a:endParaRPr lang="en-US" altLang="en-US" sz="1600" dirty="0">
              <a:latin typeface="+mn-lt"/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22425026-5925-AAEA-C1AA-E6FB73C78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D699DDD2-A8A7-3BB0-9403-E581EE6FF8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00E68746-4BE5-BBA9-49E6-4DC83B3AE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600" b="1" i="1" dirty="0">
                <a:effectLst/>
                <a:latin typeface="+mn-lt"/>
                <a:cs typeface="Times New Roman" panose="02020603050405020304" pitchFamily="18" charset="0"/>
              </a:rPr>
              <a:t>Where? </a:t>
            </a:r>
            <a:r>
              <a:rPr lang="en-US" sz="1600" b="1" i="0" dirty="0">
                <a:effectLst/>
                <a:latin typeface="+mn-lt"/>
                <a:cs typeface="Times New Roman" panose="02020603050405020304" pitchFamily="18" charset="0"/>
              </a:rPr>
              <a:t>Define Focus Area: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 Articulate a specific business concern (e.g., related to employees, finances, marketing, operations). Prioritize and bound the effort (e.g., “XX is out of scope”).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600" b="1" i="1" dirty="0">
                <a:effectLst/>
                <a:latin typeface="+mn-lt"/>
                <a:cs typeface="Times New Roman" panose="02020603050405020304" pitchFamily="18" charset="0"/>
              </a:rPr>
              <a:t>What? </a:t>
            </a:r>
            <a:r>
              <a:rPr lang="en-US" sz="1600" b="1" i="0" dirty="0">
                <a:effectLst/>
                <a:latin typeface="+mn-lt"/>
                <a:cs typeface="Times New Roman" panose="02020603050405020304" pitchFamily="18" charset="0"/>
              </a:rPr>
              <a:t>Collect and Analyze Data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: Obtain relevant quantitative and qualitative data (e.g., customer feedback, expert opinions, orders, sales, profits). Analyze with statistical and </a:t>
            </a:r>
            <a:r>
              <a:rPr lang="en-US" sz="1600" dirty="0">
                <a:latin typeface="+mn-lt"/>
                <a:cs typeface="Times New Roman" panose="02020603050405020304" pitchFamily="18" charset="0"/>
              </a:rPr>
              <a:t>other tools. Identify trends. Compare to competitors and standards.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i="1" dirty="0">
                <a:effectLst/>
                <a:latin typeface="+mn-lt"/>
                <a:cs typeface="Times New Roman" panose="02020603050405020304" pitchFamily="18" charset="0"/>
              </a:rPr>
              <a:t>Why? </a:t>
            </a:r>
            <a:r>
              <a:rPr lang="en-US" sz="1600" b="1" i="0" dirty="0">
                <a:effectLst/>
                <a:latin typeface="+mn-lt"/>
                <a:cs typeface="Times New Roman" panose="02020603050405020304" pitchFamily="18" charset="0"/>
              </a:rPr>
              <a:t>Root Cause Analysis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: Use data to identify the causes impacting the top priorities.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600" b="1" i="1" dirty="0">
                <a:effectLst/>
                <a:latin typeface="+mn-lt"/>
                <a:cs typeface="Times New Roman" panose="02020603050405020304" pitchFamily="18" charset="0"/>
              </a:rPr>
              <a:t>Actions? </a:t>
            </a:r>
            <a:r>
              <a:rPr lang="en-US" sz="1600" b="1" i="0" dirty="0">
                <a:effectLst/>
                <a:latin typeface="+mn-lt"/>
                <a:cs typeface="Times New Roman" panose="02020603050405020304" pitchFamily="18" charset="0"/>
              </a:rPr>
              <a:t>Develop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 </a:t>
            </a:r>
            <a:r>
              <a:rPr lang="en-US" sz="1600" b="1" dirty="0">
                <a:latin typeface="+mn-lt"/>
                <a:cs typeface="Times New Roman" panose="02020603050405020304" pitchFamily="18" charset="0"/>
              </a:rPr>
              <a:t>Plan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: Define metrics to assess identified causes. </a:t>
            </a:r>
            <a:r>
              <a:rPr lang="en-US" sz="1600" dirty="0">
                <a:latin typeface="+mn-lt"/>
                <a:cs typeface="Times New Roman" panose="02020603050405020304" pitchFamily="18" charset="0"/>
              </a:rPr>
              <a:t>Define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 goals and c</a:t>
            </a:r>
            <a:r>
              <a:rPr lang="en-US" sz="1600" dirty="0">
                <a:latin typeface="+mn-lt"/>
                <a:cs typeface="Times New Roman" panose="02020603050405020304" pitchFamily="18" charset="0"/>
              </a:rPr>
              <a:t>reate tasks. T</a:t>
            </a:r>
            <a:r>
              <a:rPr lang="en-US" sz="1600" b="0" i="0" dirty="0">
                <a:effectLst/>
                <a:latin typeface="+mn-lt"/>
                <a:cs typeface="Times New Roman" panose="02020603050405020304" pitchFamily="18" charset="0"/>
              </a:rPr>
              <a:t>rack progress over time using metrics.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108CCD4C-677E-87EC-6F2D-A373DAAB7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Performing a Business Diagnostic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A7F9D041-62E6-7586-BF73-C3D76BE5B7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19250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DCA67791-DBA2-88B4-6D31-65E1915B9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141" y="1461376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BD sponsor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Business issue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B4CEF24-A733-B1F7-F57F-777C5B8998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19677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F19A5699-2819-22F5-EE2C-D0B026E58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6843" y="1465098"/>
            <a:ext cx="1550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Current state causes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Action plan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0EF492-AF36-4764-83C7-F8176537E31C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F0B97-9902-C43A-02FE-9DB9A8813B4E}"/>
              </a:ext>
            </a:extLst>
          </p:cNvPr>
          <p:cNvSpPr txBox="1"/>
          <p:nvPr/>
        </p:nvSpPr>
        <p:spPr>
          <a:xfrm>
            <a:off x="127000" y="1370013"/>
            <a:ext cx="3291840" cy="230832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i="0" dirty="0">
                <a:effectLst/>
                <a:latin typeface="+mj-lt"/>
                <a:cs typeface="Times New Roman" panose="02020603050405020304" pitchFamily="18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Business Diagnosis </a:t>
            </a:r>
            <a:r>
              <a:rPr lang="en-US" sz="1600" b="0" i="0" dirty="0">
                <a:effectLst/>
                <a:latin typeface="+mj-lt"/>
                <a:cs typeface="Times New Roman" panose="02020603050405020304" pitchFamily="18" charset="0"/>
              </a:rPr>
              <a:t>(BD) evaluates a business’s current state and identifies the factors causing that state.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+mj-lt"/>
                <a:cs typeface="Times New Roman" panose="02020603050405020304" pitchFamily="18" charset="0"/>
              </a:rPr>
              <a:t>A BD is a methodical process.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+mj-lt"/>
                <a:cs typeface="Times New Roman" panose="02020603050405020304" pitchFamily="18" charset="0"/>
              </a:rPr>
              <a:t>A BD results in actions to improve the current state.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+mj-lt"/>
                <a:cs typeface="Times New Roman" panose="02020603050405020304" pitchFamily="18" charset="0"/>
              </a:rPr>
              <a:t>There are 4 types of analysis (see table below). A BD is one. 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7FFE26B4-4D5E-4FDE-13BE-42AB9C2D5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572FCAB-0B4F-E6A2-02F6-37E75133904D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12550B8-04C2-6A39-0DB5-EECC90675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17" y="3791872"/>
            <a:ext cx="3291839" cy="11733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79730D1-E859-5A80-662E-E114640B46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5" y="5197231"/>
            <a:ext cx="1236616" cy="64008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3395561-2EBD-7ECB-BF49-33097B41AC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570" y="5829846"/>
            <a:ext cx="2013626" cy="8229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672C94-AC12-AAC6-7332-A6943D3AB3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79" y="5829846"/>
            <a:ext cx="1335975" cy="822960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20" name="Arrow: Bent 19">
            <a:extLst>
              <a:ext uri="{FF2B5EF4-FFF2-40B4-BE49-F238E27FC236}">
                <a16:creationId xmlns:a16="http://schemas.microsoft.com/office/drawing/2014/main" id="{CFAD2641-BEE4-B0AF-5018-008A99C2B391}"/>
              </a:ext>
            </a:extLst>
          </p:cNvPr>
          <p:cNvSpPr/>
          <p:nvPr/>
        </p:nvSpPr>
        <p:spPr>
          <a:xfrm rot="5400000">
            <a:off x="1267409" y="5403947"/>
            <a:ext cx="409204" cy="402697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205C7185-2CCE-F47C-D761-3EA279640BB9}"/>
              </a:ext>
            </a:extLst>
          </p:cNvPr>
          <p:cNvSpPr>
            <a:spLocks noChangeAspect="1"/>
          </p:cNvSpPr>
          <p:nvPr/>
        </p:nvSpPr>
        <p:spPr>
          <a:xfrm>
            <a:off x="2011297" y="6446291"/>
            <a:ext cx="457200" cy="2264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F1351EB-CC06-67EC-BCE7-42B49FA0EF28}"/>
              </a:ext>
            </a:extLst>
          </p:cNvPr>
          <p:cNvPicPr preferRelativeResize="0"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326" y="5197231"/>
            <a:ext cx="1335024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Arrow: Right 23">
            <a:extLst>
              <a:ext uri="{FF2B5EF4-FFF2-40B4-BE49-F238E27FC236}">
                <a16:creationId xmlns:a16="http://schemas.microsoft.com/office/drawing/2014/main" id="{4F0AC0DF-A954-053F-6E02-9C51179CB181}"/>
              </a:ext>
            </a:extLst>
          </p:cNvPr>
          <p:cNvSpPr>
            <a:spLocks noChangeAspect="1"/>
          </p:cNvSpPr>
          <p:nvPr/>
        </p:nvSpPr>
        <p:spPr>
          <a:xfrm rot="16045968">
            <a:off x="3425206" y="5654493"/>
            <a:ext cx="457200" cy="2264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3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BD – Example – Subscription Service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4" y="703263"/>
            <a:ext cx="82505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b="0" dirty="0">
                <a:latin typeface="Arial" charset="0"/>
              </a:rPr>
              <a:t>Imagine you are running a subscription service (e.g., delivering information, entertainment, or monthly product packs) and revenue is down. Why?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A6B0F0-1EA6-0E0D-CF2A-CF183EE48A88}"/>
              </a:ext>
            </a:extLst>
          </p:cNvPr>
          <p:cNvSpPr txBox="1"/>
          <p:nvPr/>
        </p:nvSpPr>
        <p:spPr>
          <a:xfrm>
            <a:off x="4489035" y="1264756"/>
            <a:ext cx="4493041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indent="0">
              <a:buFont typeface="+mj-lt"/>
              <a:buNone/>
              <a:defRPr sz="1400" b="1" i="1">
                <a:effectLst/>
                <a:latin typeface="+mn-lt"/>
                <a:cs typeface="Times New Roman" panose="02020603050405020304" pitchFamily="18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1400">
                <a:latin typeface="+mn-lt"/>
              </a:defRPr>
            </a:lvl2pPr>
          </a:lstStyle>
          <a:p>
            <a:r>
              <a:rPr lang="en-US" i="0" dirty="0">
                <a:solidFill>
                  <a:srgbClr val="0070C0"/>
                </a:solidFill>
              </a:rPr>
              <a:t>3 Root Cause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0" dirty="0"/>
              <a:t>Active subscription termination: mostly younger subscribers desiring more age-appropriate content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0" dirty="0"/>
              <a:t>Passive subscription termination: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b="0" i="0" dirty="0"/>
              <a:t>Many not informed subscribing was ending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b="0" i="0" dirty="0"/>
              <a:t>To renew after termination, subscribers need to fully re-enroll – a lengthy process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8B66EA-33CD-3896-E42F-E7B431D62F5B}"/>
              </a:ext>
            </a:extLst>
          </p:cNvPr>
          <p:cNvSpPr txBox="1"/>
          <p:nvPr/>
        </p:nvSpPr>
        <p:spPr>
          <a:xfrm>
            <a:off x="4489035" y="2968140"/>
            <a:ext cx="449304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indent="0">
              <a:buFont typeface="+mj-lt"/>
              <a:buNone/>
              <a:defRPr sz="1400" b="1" i="1">
                <a:effectLst/>
                <a:latin typeface="+mn-lt"/>
                <a:cs typeface="Times New Roman" panose="02020603050405020304" pitchFamily="18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1400">
                <a:latin typeface="+mn-lt"/>
              </a:defRPr>
            </a:lvl2pPr>
            <a:lvl3pPr marL="1200150" lvl="2" indent="-285750">
              <a:buFont typeface="Arial" panose="020B0604020202020204" pitchFamily="34" charset="0"/>
              <a:buChar char="•"/>
              <a:defRPr sz="1400">
                <a:latin typeface="+mn-lt"/>
              </a:defRPr>
            </a:lvl3pPr>
          </a:lstStyle>
          <a:p>
            <a:r>
              <a:rPr lang="en-US" dirty="0"/>
              <a:t>4 Plan</a:t>
            </a:r>
          </a:p>
          <a:p>
            <a:r>
              <a:rPr lang="en-US" i="0" dirty="0">
                <a:solidFill>
                  <a:srgbClr val="0070C0"/>
                </a:solidFill>
              </a:rPr>
              <a:t>4A 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Percent of subscribers renewing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Time taken on web site to renew subscription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Amount of content by age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Subscriber content usage for younger subscribers</a:t>
            </a:r>
          </a:p>
          <a:p>
            <a:r>
              <a:rPr lang="en-US" i="0" dirty="0">
                <a:solidFill>
                  <a:srgbClr val="0070C0"/>
                </a:solidFill>
              </a:rPr>
              <a:t>4B Goals &amp;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Within 6 months:</a:t>
            </a:r>
          </a:p>
          <a:p>
            <a:pPr marL="1028700" lvl="1"/>
            <a:r>
              <a:rPr lang="en-US" b="0" i="0" dirty="0"/>
              <a:t>Percent of subscribing renewing increased by 20%</a:t>
            </a:r>
          </a:p>
          <a:p>
            <a:pPr marL="1028700" lvl="1"/>
            <a:r>
              <a:rPr lang="en-US" b="0" i="0" dirty="0"/>
              <a:t>Younger subscribers increase content usage by 10%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Subscribers sent email at least one month before subscription expires.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Can reach renewal site from 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Can resubscribe in less than 1 minute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13E567-2DEE-4A0C-24B1-91294EF87BA4}"/>
              </a:ext>
            </a:extLst>
          </p:cNvPr>
          <p:cNvSpPr txBox="1"/>
          <p:nvPr/>
        </p:nvSpPr>
        <p:spPr>
          <a:xfrm>
            <a:off x="279494" y="1264756"/>
            <a:ext cx="4091971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600" b="1" i="1">
                <a:effectLst/>
                <a:latin typeface="+mn-lt"/>
                <a:cs typeface="Times New Roman" panose="02020603050405020304" pitchFamily="18" charset="0"/>
              </a:defRPr>
            </a:lvl1pPr>
          </a:lstStyle>
          <a:p>
            <a:pPr marL="0" indent="0">
              <a:buNone/>
            </a:pPr>
            <a:r>
              <a:rPr lang="en-US" sz="1400" i="0" dirty="0">
                <a:solidFill>
                  <a:srgbClr val="0070C0"/>
                </a:solidFill>
              </a:rPr>
              <a:t>1 Issue: Why is customer revenue declining?</a:t>
            </a:r>
          </a:p>
          <a:p>
            <a:pPr marL="0" indent="0">
              <a:buNone/>
            </a:pPr>
            <a:r>
              <a:rPr lang="en-US" sz="1400" b="0" i="0" dirty="0"/>
              <a:t>Constrain the investigation as follows: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/>
              <a:t>Look back 3 years (when new format started)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/>
              <a:t>Look at domestic customers (address international later)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F22FA6-3608-DC35-476D-AA2DAA5E2C81}"/>
              </a:ext>
            </a:extLst>
          </p:cNvPr>
          <p:cNvSpPr txBox="1"/>
          <p:nvPr/>
        </p:nvSpPr>
        <p:spPr>
          <a:xfrm>
            <a:off x="279566" y="2995800"/>
            <a:ext cx="4106351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indent="0">
              <a:buFont typeface="+mj-lt"/>
              <a:buNone/>
              <a:defRPr sz="1400" b="1" i="1">
                <a:effectLst/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i="0" dirty="0">
                <a:solidFill>
                  <a:srgbClr val="0070C0"/>
                </a:solidFill>
              </a:rPr>
              <a:t>2A Collect data </a:t>
            </a:r>
            <a:r>
              <a:rPr lang="en-US" b="0" i="0" dirty="0"/>
              <a:t>(as a function of time)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Demographics: number &amp; type of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Revenue per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Subscriber content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Subscription termination: active vs passive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Subscription termination: by number of years of subscription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Exit surveys of those who stopped subscribing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Comparable values from competitors.</a:t>
            </a:r>
          </a:p>
          <a:p>
            <a:r>
              <a:rPr lang="en-US" i="0" dirty="0">
                <a:solidFill>
                  <a:srgbClr val="0070C0"/>
                </a:solidFill>
              </a:rPr>
              <a:t>2B Analyze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/>
              <a:t>Segment market (based on data), statistically summarize, identify correlations, … 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FAA7560B-B02E-F190-4514-17221E67C429}"/>
              </a:ext>
            </a:extLst>
          </p:cNvPr>
          <p:cNvSpPr/>
          <p:nvPr/>
        </p:nvSpPr>
        <p:spPr>
          <a:xfrm>
            <a:off x="3573470" y="2389921"/>
            <a:ext cx="230430" cy="80650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8340C0A-7967-3159-A1DE-4273401A5E69}"/>
              </a:ext>
            </a:extLst>
          </p:cNvPr>
          <p:cNvSpPr/>
          <p:nvPr/>
        </p:nvSpPr>
        <p:spPr>
          <a:xfrm>
            <a:off x="8719740" y="2389921"/>
            <a:ext cx="230430" cy="80650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6709D012-6666-1913-C348-9694392233C3}"/>
              </a:ext>
            </a:extLst>
          </p:cNvPr>
          <p:cNvSpPr/>
          <p:nvPr/>
        </p:nvSpPr>
        <p:spPr>
          <a:xfrm rot="12673853">
            <a:off x="4291218" y="2388620"/>
            <a:ext cx="230430" cy="80650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Business Diagnostic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Business dashboards are informative, but not insightful. Knowing a key business metric is useful, but it’s not actionable.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A BD answers the question, “Why did this happen?”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The “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w</a:t>
            </a: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hy things happen” is typically based on culture, people, processes, and tools.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The effort for a BD depends on an issue’s complexity; it may take 2-10 days or longer.</a:t>
            </a:r>
            <a:endParaRPr lang="en-US" sz="1400" b="0" i="0" dirty="0">
              <a:effectLst/>
              <a:latin typeface="+mn-lt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For a BD, first obtain high level data. Then, as it is analyzed, obtain more detailed data.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400" dirty="0">
                <a:latin typeface="+mn-lt"/>
                <a:cs typeface="Times New Roman" panose="02020603050405020304" pitchFamily="18" charset="0"/>
              </a:rPr>
              <a:t>A BD can be used to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Identify proactive solutions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Identify</a:t>
            </a: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 strengths and weaknesses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Improve customer &amp; 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e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mployee 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s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atisfaction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Improve 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o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perational 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e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fficiency</a:t>
            </a:r>
            <a:endParaRPr lang="en-US" sz="1400" dirty="0">
              <a:latin typeface="+mn-lt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+mn-lt"/>
                <a:cs typeface="Times New Roman" panose="02020603050405020304" pitchFamily="18" charset="0"/>
              </a:rPr>
              <a:t>Support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+mn-lt"/>
                <a:cs typeface="Times New Roman" panose="02020603050405020304" pitchFamily="18" charset="0"/>
              </a:rPr>
              <a:t>s</a:t>
            </a:r>
            <a:r>
              <a:rPr lang="en-US" sz="1400" i="0" dirty="0">
                <a:effectLst/>
                <a:latin typeface="+mn-lt"/>
                <a:cs typeface="Times New Roman" panose="02020603050405020304" pitchFamily="18" charset="0"/>
              </a:rPr>
              <a:t>trategic growth</a:t>
            </a:r>
            <a:endParaRPr lang="en-US" sz="1400" b="0" i="0" dirty="0">
              <a:effectLst/>
              <a:latin typeface="+mn-lt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0" i="0" dirty="0">
                <a:effectLst/>
                <a:latin typeface="+mn-lt"/>
                <a:cs typeface="Times New Roman" panose="02020603050405020304" pitchFamily="18" charset="0"/>
              </a:rPr>
              <a:t>A BD is best performed by an objective team; insiders may be too close to the issues.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is generic example; there are subscriptions for multiple things.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We start with a focused question (why is customer revenue declining?) and add constraints to limit the scope of the analysis. Scoping is often useful since a smaller study, which is faster, may be adequate to identify issues in a larger area.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A modest amount of data is collected and analyzed; if more were needed it could be obtained after the initial analysis.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There are multiple ways to perform a root cause analysis (RCA), there are several 6in6 presentations on RCA techniques.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It is important to create SMART (Specific, Measurable, Attainable, Relevant, and Time-bounded) goals.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https://www.tactyqal.com/blog/business-diagnostic-tools-for-startups-smes/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https://towardsdatascience.com/the-diagnostic-analytics-gap-3f9d0a44e8f8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4B0306-913F-5D2D-3BDC-D36C9E5D829F}"/>
              </a:ext>
            </a:extLst>
          </p:cNvPr>
          <p:cNvSpPr txBox="1"/>
          <p:nvPr/>
        </p:nvSpPr>
        <p:spPr>
          <a:xfrm>
            <a:off x="249002" y="5554786"/>
            <a:ext cx="4633475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/>
              <a:t>Images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https://commons.wikimedia.org/wiki/File:Business_presentation_byVectorOpenStock.jpg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https://commons.wikimedia.org/wiki/File:Demographics_age_groups_over_time_1981-2020_BE-en.svg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https://commons.wikimedia.org/wiki/File:Ishikawa_Fishbone_Diagram_cz.svg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https://commons.wikimedia.org/wiki/File:Paperwork_-_by_Tom_Ventura.jpg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https://commons.wikimedia.org/wiki/File:RACIQ_Chart_-_Responsibility_Assignment_Matrix.jpg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https://commons.wikimedia.org/wiki/File:Whisker_plots_for_heat_flow_data_from_the_IHFC_database.png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https://commons.wikimedia.org/wiki/File:Wikipedia_ar_-_Page_views_by_country_over_time.png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https://en.wikipedia.org/wiki/File:Statistics0000.gif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981</Words>
  <Application>Microsoft Office PowerPoint</Application>
  <PresentationFormat>On-screen Show (4:3)</PresentationFormat>
  <Paragraphs>90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2024-11-14T00:47:44Z</dcterms:modified>
</cp:coreProperties>
</file>