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5282" autoAdjust="0"/>
  </p:normalViewPr>
  <p:slideViewPr>
    <p:cSldViewPr>
      <p:cViewPr varScale="1">
        <p:scale>
          <a:sx n="88" d="100"/>
          <a:sy n="88" d="100"/>
        </p:scale>
        <p:origin x="33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3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43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Analytical Hierarchy Process (</a:t>
            </a:r>
            <a:r>
              <a:rPr lang="en-US" sz="2800" b="1" dirty="0" err="1"/>
              <a:t>AHP</a:t>
            </a:r>
            <a:r>
              <a:rPr lang="en-US" sz="2800" b="1" dirty="0"/>
              <a:t>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355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choose among multiple alternatives?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28575" y="0"/>
            <a:ext cx="0" cy="949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2298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114800" cy="25603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>
                <a:solidFill>
                  <a:srgbClr val="0070C0"/>
                </a:solidFill>
              </a:rPr>
              <a:t>Analytic Hierarchy Process </a:t>
            </a:r>
            <a:r>
              <a:rPr lang="en-US" sz="1600" dirty="0"/>
              <a:t>(</a:t>
            </a:r>
            <a:r>
              <a:rPr lang="en-US" sz="1600" dirty="0" err="1"/>
              <a:t>AHP</a:t>
            </a:r>
            <a:r>
              <a:rPr lang="en-US" sz="1600" dirty="0"/>
              <a:t>) is a method for making decisions under multiple and complex criteria.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AHP</a:t>
            </a:r>
            <a:r>
              <a:rPr lang="en-US" sz="1600" dirty="0"/>
              <a:t> is easy to use since stakeholders only perform pairwise comparisons, assigning values 1-9.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pairwise comparisons are performed between all the criteria, between each set of sub-criteria, and between the alternatives.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20747"/>
            <a:ext cx="4230202" cy="776667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364491"/>
            <a:ext cx="4242535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goal.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criteria (simple or hierarchical)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alternatives.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the priorities amongst the criteria, sub-criteria, and alternatives (for each criteria) using pairwise comparison.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Use SW to convert pairwise comparisons into priorities and confirm consistency.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Use SW to combine priorities and obtain overall priorities for the alternatives.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Use SW to perform a sensitivity analysis.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 err="1">
                <a:solidFill>
                  <a:schemeClr val="tx2"/>
                </a:solidFill>
              </a:rPr>
              <a:t>AHP</a:t>
            </a:r>
            <a:r>
              <a:rPr lang="en-US" altLang="en-US" b="1" dirty="0">
                <a:solidFill>
                  <a:schemeClr val="tx2"/>
                </a:solidFill>
              </a:rPr>
              <a:t>    Process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 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668530" y="1009485"/>
            <a:ext cx="103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Goal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756715" y="1272624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29184" y="1639600"/>
            <a:ext cx="109728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499474" y="1124700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Selected alternative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65EEFE4-3CCC-41C4-9B73-E245D663F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5" y="3919688"/>
            <a:ext cx="3578431" cy="25049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570863C-4BE3-4946-A5D6-037F0CA63D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445" y="5295556"/>
            <a:ext cx="2290211" cy="1463420"/>
          </a:xfrm>
          <a:prstGeom prst="rect">
            <a:avLst/>
          </a:prstGeom>
        </p:spPr>
      </p:pic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2CC9534D-883A-ED72-4B1E-9213484FD9A9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65CA9C-26DE-EF85-F4BA-FD2755B7E194}"/>
              </a:ext>
            </a:extLst>
          </p:cNvPr>
          <p:cNvCxnSpPr>
            <a:cxnSpLocks/>
          </p:cNvCxnSpPr>
          <p:nvPr/>
        </p:nvCxnSpPr>
        <p:spPr>
          <a:xfrm>
            <a:off x="4756715" y="1600956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DB01A78-7204-552F-89EC-6ADD9F214A7E}"/>
              </a:ext>
            </a:extLst>
          </p:cNvPr>
          <p:cNvSpPr txBox="1"/>
          <p:nvPr/>
        </p:nvSpPr>
        <p:spPr>
          <a:xfrm>
            <a:off x="4668530" y="1316188"/>
            <a:ext cx="103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Criteria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56D8F6B-A40B-2F67-DE77-A9092F414617}"/>
              </a:ext>
            </a:extLst>
          </p:cNvPr>
          <p:cNvCxnSpPr>
            <a:cxnSpLocks/>
          </p:cNvCxnSpPr>
          <p:nvPr/>
        </p:nvCxnSpPr>
        <p:spPr>
          <a:xfrm>
            <a:off x="4756715" y="1893492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FB288BA-8D25-B24C-B6B9-C3C69E401F95}"/>
              </a:ext>
            </a:extLst>
          </p:cNvPr>
          <p:cNvSpPr txBox="1"/>
          <p:nvPr/>
        </p:nvSpPr>
        <p:spPr>
          <a:xfrm>
            <a:off x="4666435" y="1623428"/>
            <a:ext cx="1209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Alternatives</a:t>
            </a:r>
          </a:p>
        </p:txBody>
      </p:sp>
    </p:spTree>
    <p:extLst>
      <p:ext uri="{BB962C8B-B14F-4D97-AF65-F5344CB8AC3E}">
        <p14:creationId xmlns:p14="http://schemas.microsoft.com/office/powerpoint/2010/main" val="336767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73290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81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chemeClr val="tx2"/>
                </a:solidFill>
              </a:rPr>
              <a:t>AHP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choose a leader – from Wikipedia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72C070-6E1D-434C-A794-43EF93E94D77}"/>
              </a:ext>
            </a:extLst>
          </p:cNvPr>
          <p:cNvSpPr txBox="1"/>
          <p:nvPr/>
        </p:nvSpPr>
        <p:spPr>
          <a:xfrm>
            <a:off x="3234737" y="479040"/>
            <a:ext cx="579224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From https://en.wikipedia.org/wiki/Analytic_hierarchy_process_%E2%80%93_leader_example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9D7263-2D18-45E9-BD80-9B2EAD214AA4}"/>
              </a:ext>
            </a:extLst>
          </p:cNvPr>
          <p:cNvSpPr txBox="1"/>
          <p:nvPr/>
        </p:nvSpPr>
        <p:spPr>
          <a:xfrm>
            <a:off x="162337" y="736647"/>
            <a:ext cx="4769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Want to choose a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Have 4 criteria: </a:t>
            </a:r>
            <a:r>
              <a:rPr lang="en-US" sz="1400" dirty="0"/>
              <a:t>experience, education, charisma, age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CB03963-9B42-4A39-B124-CD71330D4E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66" y="2168827"/>
            <a:ext cx="2925111" cy="245807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4FE552F-B289-4E80-A18D-DEE005FC96E1}"/>
              </a:ext>
            </a:extLst>
          </p:cNvPr>
          <p:cNvSpPr txBox="1"/>
          <p:nvPr/>
        </p:nvSpPr>
        <p:spPr>
          <a:xfrm>
            <a:off x="365124" y="1230946"/>
            <a:ext cx="4281292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n-lt"/>
              </a:rPr>
              <a:t>(1) </a:t>
            </a:r>
            <a:r>
              <a:rPr lang="en-US" sz="1400" dirty="0">
                <a:latin typeface="+mn-lt"/>
              </a:rPr>
              <a:t>Compare the criteria pairwise to determine their priorities. (If “A” is preferred over “B” by a factor of N, then “B” is preferred over “A” by a factor of 1/N)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92AD7-2D71-4766-9B01-4E0BC5317E68}"/>
              </a:ext>
            </a:extLst>
          </p:cNvPr>
          <p:cNvSpPr txBox="1"/>
          <p:nvPr/>
        </p:nvSpPr>
        <p:spPr>
          <a:xfrm>
            <a:off x="357981" y="1887699"/>
            <a:ext cx="370774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Team pairwise results – process inputs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9CF2F4-E888-4B7F-8C73-B5497434A2D3}"/>
              </a:ext>
            </a:extLst>
          </p:cNvPr>
          <p:cNvSpPr/>
          <p:nvPr/>
        </p:nvSpPr>
        <p:spPr>
          <a:xfrm>
            <a:off x="1025899" y="2391894"/>
            <a:ext cx="1827750" cy="1828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6A3986D-5A0F-4D3A-AC6C-CAA6A13E7B51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1939774" y="2226253"/>
            <a:ext cx="272080" cy="165641"/>
          </a:xfrm>
          <a:prstGeom prst="lin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8BAC25A-FF32-4024-9012-4239A460FD8C}"/>
              </a:ext>
            </a:extLst>
          </p:cNvPr>
          <p:cNvSpPr txBox="1"/>
          <p:nvPr/>
        </p:nvSpPr>
        <p:spPr>
          <a:xfrm>
            <a:off x="3676984" y="2358505"/>
            <a:ext cx="98645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Priorities found  by SW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E72B608-D61C-46E5-BF3C-6134E5390A99}"/>
              </a:ext>
            </a:extLst>
          </p:cNvPr>
          <p:cNvSpPr/>
          <p:nvPr/>
        </p:nvSpPr>
        <p:spPr>
          <a:xfrm>
            <a:off x="2854871" y="2398245"/>
            <a:ext cx="463462" cy="22286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AF1EE1D-C6D2-4B0A-97EB-0CD8E00B8ACF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3318333" y="2774004"/>
            <a:ext cx="358651" cy="738570"/>
          </a:xfrm>
          <a:prstGeom prst="line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79700DD-9EE3-4833-9974-A7888082FB6D}"/>
              </a:ext>
            </a:extLst>
          </p:cNvPr>
          <p:cNvSpPr txBox="1"/>
          <p:nvPr/>
        </p:nvSpPr>
        <p:spPr>
          <a:xfrm>
            <a:off x="3601169" y="3618414"/>
            <a:ext cx="1226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Always sums to one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D96D47-C59E-4432-A03C-36229644607C}"/>
              </a:ext>
            </a:extLst>
          </p:cNvPr>
          <p:cNvSpPr/>
          <p:nvPr/>
        </p:nvSpPr>
        <p:spPr>
          <a:xfrm>
            <a:off x="2690155" y="4254598"/>
            <a:ext cx="537670" cy="247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2C89C29-F7DB-4528-9FCC-D053F911D2FC}"/>
              </a:ext>
            </a:extLst>
          </p:cNvPr>
          <p:cNvCxnSpPr>
            <a:cxnSpLocks/>
            <a:stCxn id="24" idx="2"/>
            <a:endCxn id="25" idx="3"/>
          </p:cNvCxnSpPr>
          <p:nvPr/>
        </p:nvCxnSpPr>
        <p:spPr>
          <a:xfrm flipH="1">
            <a:off x="3227825" y="4141634"/>
            <a:ext cx="986456" cy="2366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03CFB73-F3F9-4438-8CAC-BD4F96339DD0}"/>
              </a:ext>
            </a:extLst>
          </p:cNvPr>
          <p:cNvSpPr txBox="1"/>
          <p:nvPr/>
        </p:nvSpPr>
        <p:spPr>
          <a:xfrm>
            <a:off x="3627165" y="4288730"/>
            <a:ext cx="1174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Small, good!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DEFB789-223D-4819-A59E-9AB101867219}"/>
              </a:ext>
            </a:extLst>
          </p:cNvPr>
          <p:cNvSpPr/>
          <p:nvPr/>
        </p:nvSpPr>
        <p:spPr>
          <a:xfrm>
            <a:off x="2690155" y="4425741"/>
            <a:ext cx="537670" cy="247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15277BB-1FCF-4944-B94C-D3055344A89E}"/>
              </a:ext>
            </a:extLst>
          </p:cNvPr>
          <p:cNvCxnSpPr>
            <a:cxnSpLocks/>
            <a:stCxn id="56" idx="1"/>
            <a:endCxn id="58" idx="3"/>
          </p:cNvCxnSpPr>
          <p:nvPr/>
        </p:nvCxnSpPr>
        <p:spPr>
          <a:xfrm flipH="1">
            <a:off x="3227825" y="4442619"/>
            <a:ext cx="399340" cy="106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C6FC93AF-E33C-434F-BAF1-5BF58B29C4D9}"/>
              </a:ext>
            </a:extLst>
          </p:cNvPr>
          <p:cNvSpPr txBox="1"/>
          <p:nvPr/>
        </p:nvSpPr>
        <p:spPr>
          <a:xfrm>
            <a:off x="4922279" y="963907"/>
            <a:ext cx="407231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(2) </a:t>
            </a:r>
            <a:r>
              <a:rPr lang="en-US" sz="1400" dirty="0"/>
              <a:t>The</a:t>
            </a:r>
            <a:r>
              <a:rPr lang="en-US" sz="1400" b="1" dirty="0"/>
              <a:t> </a:t>
            </a:r>
            <a:r>
              <a:rPr lang="en-US" sz="1400" dirty="0"/>
              <a:t>stakeholders compare the alternatives, pairwise, for each criteria.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978F0BE-6C27-48C2-BF9F-C485CE952FAB}"/>
              </a:ext>
            </a:extLst>
          </p:cNvPr>
          <p:cNvGrpSpPr/>
          <p:nvPr/>
        </p:nvGrpSpPr>
        <p:grpSpPr>
          <a:xfrm>
            <a:off x="5014077" y="1564110"/>
            <a:ext cx="3367772" cy="2591244"/>
            <a:chOff x="4775377" y="1692191"/>
            <a:chExt cx="3367772" cy="2591244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D40B23B4-A67F-4565-AD0A-B48A33FA5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5377" y="1692191"/>
              <a:ext cx="1645920" cy="1219014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A311943F-1D65-49BA-8857-2AC67E410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7229" y="1692199"/>
              <a:ext cx="1645920" cy="1248624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1A5C986-3760-478B-8B00-B23DAB1A4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5377" y="3030887"/>
              <a:ext cx="1645920" cy="1252548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4523942B-D826-4B45-B71D-45AD2DBD6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7229" y="3030887"/>
              <a:ext cx="1645920" cy="1247220"/>
            </a:xfrm>
            <a:prstGeom prst="rect">
              <a:avLst/>
            </a:prstGeom>
          </p:spPr>
        </p:pic>
      </p:grpSp>
      <p:pic>
        <p:nvPicPr>
          <p:cNvPr id="73" name="Picture 72">
            <a:extLst>
              <a:ext uri="{FF2B5EF4-FFF2-40B4-BE49-F238E27FC236}">
                <a16:creationId xmlns:a16="http://schemas.microsoft.com/office/drawing/2014/main" id="{6AB967E6-8760-416F-A74D-9E019DEA47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02" y="5200229"/>
            <a:ext cx="4580952" cy="103809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15FB237E-0552-4A9D-AE00-8DAC7D90B042}"/>
              </a:ext>
            </a:extLst>
          </p:cNvPr>
          <p:cNvSpPr txBox="1"/>
          <p:nvPr/>
        </p:nvSpPr>
        <p:spPr>
          <a:xfrm>
            <a:off x="365124" y="4733965"/>
            <a:ext cx="395123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(3) </a:t>
            </a:r>
            <a:r>
              <a:rPr lang="en-US" sz="1400" dirty="0"/>
              <a:t>Weight the alternative priorities, for each of the criteria, by that criteria's priority.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E38E714-472B-4079-9B57-C512E832BBCF}"/>
              </a:ext>
            </a:extLst>
          </p:cNvPr>
          <p:cNvSpPr txBox="1"/>
          <p:nvPr/>
        </p:nvSpPr>
        <p:spPr>
          <a:xfrm>
            <a:off x="5158871" y="4687665"/>
            <a:ext cx="141018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sum of each row’s values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2955996-E008-4191-AE40-5AA6A68C78AA}"/>
              </a:ext>
            </a:extLst>
          </p:cNvPr>
          <p:cNvSpPr/>
          <p:nvPr/>
        </p:nvSpPr>
        <p:spPr>
          <a:xfrm>
            <a:off x="4143937" y="5252230"/>
            <a:ext cx="731520" cy="942635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784954D-7ACC-4AAA-858F-3D7E11BF2B63}"/>
              </a:ext>
            </a:extLst>
          </p:cNvPr>
          <p:cNvCxnSpPr>
            <a:cxnSpLocks/>
            <a:stCxn id="77" idx="1"/>
            <a:endCxn id="78" idx="0"/>
          </p:cNvCxnSpPr>
          <p:nvPr/>
        </p:nvCxnSpPr>
        <p:spPr>
          <a:xfrm flipH="1">
            <a:off x="4509697" y="4980053"/>
            <a:ext cx="649174" cy="272177"/>
          </a:xfrm>
          <a:prstGeom prst="line">
            <a:avLst/>
          </a:prstGeom>
          <a:noFill/>
          <a:ln w="28575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9F2A1B2-1259-4C9A-8580-7EFBBB81481F}"/>
              </a:ext>
            </a:extLst>
          </p:cNvPr>
          <p:cNvSpPr txBox="1"/>
          <p:nvPr/>
        </p:nvSpPr>
        <p:spPr>
          <a:xfrm>
            <a:off x="5040256" y="5620099"/>
            <a:ext cx="1547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largest value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6CA8194-ACCF-4E2F-ADE0-640B5F3D3DB0}"/>
              </a:ext>
            </a:extLst>
          </p:cNvPr>
          <p:cNvSpPr/>
          <p:nvPr/>
        </p:nvSpPr>
        <p:spPr>
          <a:xfrm>
            <a:off x="4174222" y="5682571"/>
            <a:ext cx="537670" cy="247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432814-C731-4DB1-91D6-C7800C862F39}"/>
              </a:ext>
            </a:extLst>
          </p:cNvPr>
          <p:cNvCxnSpPr>
            <a:cxnSpLocks/>
            <a:stCxn id="89" idx="1"/>
            <a:endCxn id="90" idx="3"/>
          </p:cNvCxnSpPr>
          <p:nvPr/>
        </p:nvCxnSpPr>
        <p:spPr>
          <a:xfrm flipH="1">
            <a:off x="4711892" y="5789376"/>
            <a:ext cx="328364" cy="169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C52CE02A-F888-46F1-BDF7-4692FC55067C}"/>
              </a:ext>
            </a:extLst>
          </p:cNvPr>
          <p:cNvSpPr txBox="1"/>
          <p:nvPr/>
        </p:nvSpPr>
        <p:spPr>
          <a:xfrm>
            <a:off x="2051853" y="6231760"/>
            <a:ext cx="161294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0.119 = 0.547*0.217</a:t>
            </a:r>
          </a:p>
          <a:p>
            <a:r>
              <a:rPr lang="en-US" sz="1200" dirty="0">
                <a:solidFill>
                  <a:srgbClr val="FF0000"/>
                </a:solidFill>
              </a:rPr>
              <a:t>0.392 = 0.547*0.717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B338353-8FA4-4CC1-A1E3-22A1BFF90983}"/>
              </a:ext>
            </a:extLst>
          </p:cNvPr>
          <p:cNvSpPr/>
          <p:nvPr/>
        </p:nvSpPr>
        <p:spPr>
          <a:xfrm>
            <a:off x="1163762" y="5561392"/>
            <a:ext cx="731520" cy="32004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420320B-63A9-49B5-821B-02D0B9061EC9}"/>
              </a:ext>
            </a:extLst>
          </p:cNvPr>
          <p:cNvCxnSpPr>
            <a:cxnSpLocks/>
            <a:stCxn id="97" idx="1"/>
            <a:endCxn id="98" idx="2"/>
          </p:cNvCxnSpPr>
          <p:nvPr/>
        </p:nvCxnSpPr>
        <p:spPr>
          <a:xfrm flipH="1" flipV="1">
            <a:off x="1529522" y="5881432"/>
            <a:ext cx="522331" cy="581161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2A44A8A-1BF6-44F0-9C53-C2AD319B7740}"/>
              </a:ext>
            </a:extLst>
          </p:cNvPr>
          <p:cNvSpPr/>
          <p:nvPr/>
        </p:nvSpPr>
        <p:spPr>
          <a:xfrm>
            <a:off x="6349263" y="1781245"/>
            <a:ext cx="274320" cy="4572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B41E771-2FDB-4878-ABCA-28EDBEE7598E}"/>
              </a:ext>
            </a:extLst>
          </p:cNvPr>
          <p:cNvSpPr/>
          <p:nvPr/>
        </p:nvSpPr>
        <p:spPr>
          <a:xfrm>
            <a:off x="2887756" y="2480762"/>
            <a:ext cx="365760" cy="27572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4" name="Slide Number Placeholder 3">
            <a:extLst>
              <a:ext uri="{FF2B5EF4-FFF2-40B4-BE49-F238E27FC236}">
                <a16:creationId xmlns:a16="http://schemas.microsoft.com/office/drawing/2014/main" id="{4390CBA5-7EEB-E850-2E7B-25BFE7955D4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793D8EF-69C3-E6F4-E98F-ED7E44655B72}"/>
              </a:ext>
            </a:extLst>
          </p:cNvPr>
          <p:cNvCxnSpPr>
            <a:cxnSpLocks/>
          </p:cNvCxnSpPr>
          <p:nvPr/>
        </p:nvCxnSpPr>
        <p:spPr>
          <a:xfrm>
            <a:off x="0" y="4696365"/>
            <a:ext cx="89816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50E47A8-8442-F18E-B41A-65F2DFC9E427}"/>
              </a:ext>
            </a:extLst>
          </p:cNvPr>
          <p:cNvSpPr txBox="1"/>
          <p:nvPr/>
        </p:nvSpPr>
        <p:spPr>
          <a:xfrm>
            <a:off x="5184064" y="4316911"/>
            <a:ext cx="328431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Team pairwise results – process inputs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9C138-365B-7016-6EE7-D49E025BB71D}"/>
              </a:ext>
            </a:extLst>
          </p:cNvPr>
          <p:cNvSpPr/>
          <p:nvPr/>
        </p:nvSpPr>
        <p:spPr>
          <a:xfrm>
            <a:off x="7243895" y="3057014"/>
            <a:ext cx="822960" cy="8504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195FCF-320F-FD7F-4E75-6810815DE08F}"/>
              </a:ext>
            </a:extLst>
          </p:cNvPr>
          <p:cNvCxnSpPr>
            <a:cxnSpLocks/>
            <a:stCxn id="11" idx="0"/>
            <a:endCxn id="17" idx="2"/>
          </p:cNvCxnSpPr>
          <p:nvPr/>
        </p:nvCxnSpPr>
        <p:spPr>
          <a:xfrm flipH="1" flipV="1">
            <a:off x="5905200" y="3895350"/>
            <a:ext cx="921023" cy="421561"/>
          </a:xfrm>
          <a:prstGeom prst="lin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D3D95F2-2915-BBA6-F349-A92AC4404C14}"/>
              </a:ext>
            </a:extLst>
          </p:cNvPr>
          <p:cNvSpPr/>
          <p:nvPr/>
        </p:nvSpPr>
        <p:spPr>
          <a:xfrm>
            <a:off x="5525183" y="1719918"/>
            <a:ext cx="822960" cy="8504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6EA0F5-0136-2FCA-65C9-E5220DB7511A}"/>
              </a:ext>
            </a:extLst>
          </p:cNvPr>
          <p:cNvSpPr/>
          <p:nvPr/>
        </p:nvSpPr>
        <p:spPr>
          <a:xfrm>
            <a:off x="5493720" y="3044950"/>
            <a:ext cx="822960" cy="8504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CF5B67-8F9A-942B-432A-9450A6208951}"/>
              </a:ext>
            </a:extLst>
          </p:cNvPr>
          <p:cNvSpPr/>
          <p:nvPr/>
        </p:nvSpPr>
        <p:spPr>
          <a:xfrm>
            <a:off x="7226871" y="1730750"/>
            <a:ext cx="822960" cy="8504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DF236D2-A382-ED74-959C-F4CADDE78DF9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flipV="1">
            <a:off x="6826223" y="3907414"/>
            <a:ext cx="829152" cy="409497"/>
          </a:xfrm>
          <a:prstGeom prst="lin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3DF1856-16DA-626B-0E4E-43E30CEC6BC5}"/>
              </a:ext>
            </a:extLst>
          </p:cNvPr>
          <p:cNvCxnSpPr>
            <a:cxnSpLocks/>
          </p:cNvCxnSpPr>
          <p:nvPr/>
        </p:nvCxnSpPr>
        <p:spPr>
          <a:xfrm>
            <a:off x="4801396" y="963907"/>
            <a:ext cx="9736" cy="37237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F6AC62D-CF6A-4492-2B1E-70276382D9BB}"/>
              </a:ext>
            </a:extLst>
          </p:cNvPr>
          <p:cNvSpPr/>
          <p:nvPr/>
        </p:nvSpPr>
        <p:spPr>
          <a:xfrm>
            <a:off x="6507379" y="5637559"/>
            <a:ext cx="637689" cy="3036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7FEC8C-64D9-7B6E-B3D5-A47E8EC2AA00}"/>
              </a:ext>
            </a:extLst>
          </p:cNvPr>
          <p:cNvSpPr txBox="1"/>
          <p:nvPr/>
        </p:nvSpPr>
        <p:spPr>
          <a:xfrm>
            <a:off x="7260350" y="5466211"/>
            <a:ext cx="1397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Dick is the best choice</a:t>
            </a:r>
          </a:p>
        </p:txBody>
      </p:sp>
    </p:spTree>
    <p:extLst>
      <p:ext uri="{BB962C8B-B14F-4D97-AF65-F5344CB8AC3E}">
        <p14:creationId xmlns:p14="http://schemas.microsoft.com/office/powerpoint/2010/main" val="313355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2"/>
                </a:solidFill>
              </a:rPr>
              <a:t>AHP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AHP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/>
              <a:t>was developed by Thomas L. </a:t>
            </a:r>
            <a:r>
              <a:rPr lang="en-US" sz="1400" dirty="0" err="1"/>
              <a:t>Saaty</a:t>
            </a:r>
            <a:r>
              <a:rPr lang="en-US" sz="1400" dirty="0"/>
              <a:t> in the </a:t>
            </a:r>
            <a:r>
              <a:rPr lang="en-US" sz="1400" dirty="0" err="1"/>
              <a:t>1970s</a:t>
            </a:r>
            <a:r>
              <a:rPr lang="en-US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AHP</a:t>
            </a:r>
            <a:r>
              <a:rPr lang="en-US" sz="1400" dirty="0">
                <a:latin typeface="+mn-lt"/>
              </a:rPr>
              <a:t> computations involve linear algebra (eigenvalues) and are best left to specialized software packages. (There are many.)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Any values 1-9 can be used for Intensity, not just {1,3,5,7,9}.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computations are easier to show than to describe.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data inconsistency occurs when the pairwise comparisons indicate that “A” is preferred to “B”, and “B” is preferred to “C”, yet “C” is preferred to “A”.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AHP</a:t>
            </a:r>
            <a:r>
              <a:rPr lang="en-US" sz="1400" dirty="0"/>
              <a:t> software usually determines an overall inconsistency; if this value is large than the pairwise comparisons should be reviewed. </a:t>
            </a:r>
            <a:endParaRPr lang="en-US" sz="14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Like probabilities, priorities are numbers between zero and one, without units.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AHP</a:t>
            </a:r>
            <a:r>
              <a:rPr lang="en-US" sz="1400" dirty="0"/>
              <a:t> can handle multiple criteria and, using stakeholder input, determine the relative importance of each of the criteria. For example, when buying a truck both the cargo carrying capacity and the number of seats may not be equally important.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 has a simple set of criteria, with no hierarchy.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three computational steps: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Determine the criteria priorities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Determine priories of the alternatives for each of criteria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Combine the above results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best option has the largest overall value. If the two options with the largest values were numerically close, then other techniques might be used to decide between them.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17774A9-4C33-1059-84CE-604873E72632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2022-06-18T02:42:34Z</dcterms:created>
  <dcterms:modified xsi:type="dcterms:W3CDTF">2022-10-20T01:11:22Z</dcterms:modified>
</cp:coreProperties>
</file>