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5"/>
  </p:notesMasterIdLst>
  <p:sldIdLst>
    <p:sldId id="1272" r:id="rId2"/>
    <p:sldId id="268" r:id="rId3"/>
    <p:sldId id="1268" r:id="rId4"/>
  </p:sldIdLst>
  <p:sldSz cx="9144000" cy="6858000" type="screen4x3"/>
  <p:notesSz cx="6997700" cy="9271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  <a:srgbClr val="CCECFF"/>
    <a:srgbClr val="FF0000"/>
    <a:srgbClr val="FFFFCC"/>
    <a:srgbClr val="CCFFFF"/>
    <a:srgbClr val="00FFFF"/>
    <a:srgbClr val="0099FF"/>
    <a:srgbClr val="CC0000"/>
    <a:srgbClr val="FFFF99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7" autoAdjust="0"/>
    <p:restoredTop sz="95282" autoAdjust="0"/>
  </p:normalViewPr>
  <p:slideViewPr>
    <p:cSldViewPr>
      <p:cViewPr varScale="1">
        <p:scale>
          <a:sx n="81" d="100"/>
          <a:sy n="81" d="100"/>
        </p:scale>
        <p:origin x="624" y="7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988" y="0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501419-72EC-4A14-B9EF-51AF1A25C7D8}" type="datetimeFigureOut">
              <a:rPr lang="en-US" smtClean="0"/>
              <a:pPr/>
              <a:t>11/1/2024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5325"/>
            <a:ext cx="4635500" cy="3476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088" y="4403725"/>
            <a:ext cx="5597525" cy="4171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05863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988" y="8805863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086B08-5317-4BDF-91A2-5BA1EF3B46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6459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86B08-5317-4BDF-91A2-5BA1EF3B466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4342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86B08-5317-4BDF-91A2-5BA1EF3B466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2687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b="0" i="0" dirty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058" indent="-28540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628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280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4931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1582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8234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4885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1537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F0205A1-A5D6-4F57-A776-89FF36C80A72}" type="slidenum">
              <a:rPr lang="en-US" altLang="en-US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3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78416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718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019800" y="6245225"/>
            <a:ext cx="2667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US"/>
              <a:t>: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defRPr sz="16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2" name="Rectangle 150"/>
          <p:cNvSpPr>
            <a:spLocks noChangeArrowheads="1"/>
          </p:cNvSpPr>
          <p:nvPr/>
        </p:nvSpPr>
        <p:spPr bwMode="auto">
          <a:xfrm>
            <a:off x="162337" y="76200"/>
            <a:ext cx="416623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1" dirty="0"/>
              <a:t>9 windows</a:t>
            </a:r>
          </a:p>
        </p:txBody>
      </p:sp>
      <p:sp>
        <p:nvSpPr>
          <p:cNvPr id="3233" name="Text Box 161"/>
          <p:cNvSpPr txBox="1">
            <a:spLocks noChangeArrowheads="1"/>
          </p:cNvSpPr>
          <p:nvPr/>
        </p:nvSpPr>
        <p:spPr bwMode="auto">
          <a:xfrm>
            <a:off x="4952401" y="69505"/>
            <a:ext cx="235550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b="1" dirty="0"/>
              <a:t>Problem</a:t>
            </a:r>
          </a:p>
          <a:p>
            <a:r>
              <a:rPr lang="en-US" sz="1600" dirty="0"/>
              <a:t>How to improve a product or process?</a:t>
            </a:r>
          </a:p>
        </p:txBody>
      </p:sp>
      <p:sp>
        <p:nvSpPr>
          <p:cNvPr id="3237" name="Line 165"/>
          <p:cNvSpPr>
            <a:spLocks noChangeShapeType="1"/>
          </p:cNvSpPr>
          <p:nvPr/>
        </p:nvSpPr>
        <p:spPr bwMode="auto">
          <a:xfrm>
            <a:off x="0" y="97108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3238" name="Line 166"/>
          <p:cNvSpPr>
            <a:spLocks noChangeShapeType="1"/>
          </p:cNvSpPr>
          <p:nvPr/>
        </p:nvSpPr>
        <p:spPr bwMode="auto">
          <a:xfrm flipV="1">
            <a:off x="4328575" y="0"/>
            <a:ext cx="0" cy="94947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" name="Rectangle 4">
            <a:extLst>
              <a:ext uri="{FF2B5EF4-FFF2-40B4-BE49-F238E27FC236}">
                <a16:creationId xmlns:a16="http://schemas.microsoft.com/office/drawing/2014/main" id="{542D0BE3-CA96-4D05-A9B0-A4C6B4EA95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8611" y="1190660"/>
            <a:ext cx="3291840" cy="310896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en-US" sz="1400" b="1" dirty="0">
                <a:solidFill>
                  <a:srgbClr val="0070C0"/>
                </a:solidFill>
                <a:effectLst/>
              </a:rPr>
              <a:t>9 Windows</a:t>
            </a:r>
            <a:r>
              <a:rPr lang="en-US" sz="1400" b="1" dirty="0">
                <a:solidFill>
                  <a:srgbClr val="0070C0"/>
                </a:solidFill>
              </a:rPr>
              <a:t> </a:t>
            </a:r>
            <a:r>
              <a:rPr lang="en-US" sz="1400" dirty="0"/>
              <a:t>considers innovation via 9 “windows” of time and space: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400" dirty="0">
                <a:effectLst/>
              </a:rPr>
              <a:t>“</a:t>
            </a:r>
            <a:r>
              <a:rPr lang="en-US" sz="1400" b="1" dirty="0">
                <a:effectLst/>
              </a:rPr>
              <a:t>Time</a:t>
            </a:r>
            <a:r>
              <a:rPr lang="en-US" sz="1400" dirty="0">
                <a:effectLst/>
              </a:rPr>
              <a:t>” = when the proble</a:t>
            </a:r>
            <a:r>
              <a:rPr lang="en-US" sz="1400" dirty="0"/>
              <a:t>m could have been solved: </a:t>
            </a:r>
            <a:r>
              <a:rPr lang="en-US" sz="1400" b="1" dirty="0">
                <a:effectLst/>
              </a:rPr>
              <a:t>past</a:t>
            </a:r>
            <a:r>
              <a:rPr lang="en-US" sz="1400" dirty="0">
                <a:effectLst/>
              </a:rPr>
              <a:t>, </a:t>
            </a:r>
            <a:r>
              <a:rPr lang="en-US" sz="1400" b="1" dirty="0">
                <a:effectLst/>
              </a:rPr>
              <a:t>present</a:t>
            </a:r>
            <a:r>
              <a:rPr lang="en-US" sz="1400" dirty="0">
                <a:effectLst/>
              </a:rPr>
              <a:t>, or </a:t>
            </a:r>
            <a:r>
              <a:rPr lang="en-US" sz="1400" b="1" dirty="0">
                <a:effectLst/>
              </a:rPr>
              <a:t>future</a:t>
            </a:r>
            <a:r>
              <a:rPr lang="en-US" sz="1400" dirty="0">
                <a:effectLst/>
              </a:rPr>
              <a:t>.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400" dirty="0"/>
              <a:t>“</a:t>
            </a:r>
            <a:r>
              <a:rPr lang="en-US" sz="1400" b="1" dirty="0">
                <a:effectLst/>
              </a:rPr>
              <a:t>Space</a:t>
            </a:r>
            <a:r>
              <a:rPr lang="en-US" sz="1400" dirty="0">
                <a:effectLst/>
              </a:rPr>
              <a:t>” = where the problem is solved: </a:t>
            </a:r>
            <a:r>
              <a:rPr lang="en-US" sz="1400" b="1" dirty="0">
                <a:effectLst/>
              </a:rPr>
              <a:t>super-system, system</a:t>
            </a:r>
            <a:r>
              <a:rPr lang="en-US" sz="1400" dirty="0">
                <a:effectLst/>
              </a:rPr>
              <a:t>, or </a:t>
            </a:r>
            <a:r>
              <a:rPr lang="en-US" sz="1400" b="1" dirty="0">
                <a:effectLst/>
              </a:rPr>
              <a:t>subsystem</a:t>
            </a:r>
            <a:r>
              <a:rPr lang="en-US" sz="1400" dirty="0">
                <a:effectLst/>
              </a:rPr>
              <a:t>.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Sub-system = component of the system </a:t>
            </a:r>
            <a:endParaRPr lang="en-US" sz="1400" dirty="0">
              <a:effectLst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Super-system = external environment the system interacts with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A 9 windows grid is below.</a:t>
            </a:r>
          </a:p>
        </p:txBody>
      </p:sp>
      <p:sp>
        <p:nvSpPr>
          <p:cNvPr id="26" name="Isosceles Triangle 25">
            <a:extLst>
              <a:ext uri="{FF2B5EF4-FFF2-40B4-BE49-F238E27FC236}">
                <a16:creationId xmlns:a16="http://schemas.microsoft.com/office/drawing/2014/main" id="{1B1D788B-1608-461E-B43D-70DBF9CBB495}"/>
              </a:ext>
            </a:extLst>
          </p:cNvPr>
          <p:cNvSpPr/>
          <p:nvPr/>
        </p:nvSpPr>
        <p:spPr>
          <a:xfrm>
            <a:off x="3606830" y="1620747"/>
            <a:ext cx="5407817" cy="776667"/>
          </a:xfrm>
          <a:prstGeom prst="triangle">
            <a:avLst>
              <a:gd name="adj" fmla="val 4051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 Box 20">
            <a:extLst>
              <a:ext uri="{FF2B5EF4-FFF2-40B4-BE49-F238E27FC236}">
                <a16:creationId xmlns:a16="http://schemas.microsoft.com/office/drawing/2014/main" id="{6BA42D76-7BA6-4764-8E85-E37D92C070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32981" y="2338713"/>
            <a:ext cx="5120640" cy="304698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mpd="thinThick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600" dirty="0"/>
              <a:t>Select a specific problem (the “system”).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Create the 9 windows grid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Fill in the grid: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600" dirty="0"/>
              <a:t>Put the problem in the center.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600" dirty="0"/>
              <a:t>Document the key element(s) of the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1600" dirty="0"/>
              <a:t>super- and sub-systems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1600" dirty="0"/>
              <a:t>past and future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600" dirty="0"/>
              <a:t>Then, fill in the remaining 4 corners of the grid (shown yellow in image below left)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From the information in the grid assess the innovation opportunities, essentially whether to focus on time attributes or system attributes.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BA2F058-B167-4D23-B84B-D4F42017800C}"/>
              </a:ext>
            </a:extLst>
          </p:cNvPr>
          <p:cNvSpPr txBox="1"/>
          <p:nvPr/>
        </p:nvSpPr>
        <p:spPr>
          <a:xfrm>
            <a:off x="5753368" y="1056443"/>
            <a:ext cx="1752063" cy="923330"/>
          </a:xfrm>
          <a:prstGeom prst="rect">
            <a:avLst/>
          </a:prstGeom>
          <a:solidFill>
            <a:srgbClr val="CCEC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en-US" b="1" dirty="0">
                <a:solidFill>
                  <a:schemeClr val="tx2"/>
                </a:solidFill>
              </a:rPr>
              <a:t>9 windows    process</a:t>
            </a:r>
          </a:p>
          <a:p>
            <a:pPr algn="ctr"/>
            <a:r>
              <a:rPr lang="en-US" b="1" dirty="0">
                <a:solidFill>
                  <a:schemeClr val="tx2"/>
                </a:solidFill>
              </a:rPr>
              <a:t> </a:t>
            </a:r>
            <a:endParaRPr lang="en-US" b="1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B593755-EBE0-4C98-851F-58A922E59B40}"/>
              </a:ext>
            </a:extLst>
          </p:cNvPr>
          <p:cNvSpPr txBox="1"/>
          <p:nvPr/>
        </p:nvSpPr>
        <p:spPr>
          <a:xfrm>
            <a:off x="4558996" y="1393535"/>
            <a:ext cx="10302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>
                <a:solidFill>
                  <a:srgbClr val="0070C0"/>
                </a:solidFill>
              </a:rPr>
              <a:t>Problem</a:t>
            </a: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83FAA9E4-55A3-4BD1-8CF5-D2CD326E6EA5}"/>
              </a:ext>
            </a:extLst>
          </p:cNvPr>
          <p:cNvCxnSpPr>
            <a:cxnSpLocks/>
          </p:cNvCxnSpPr>
          <p:nvPr/>
        </p:nvCxnSpPr>
        <p:spPr>
          <a:xfrm>
            <a:off x="4572000" y="1709331"/>
            <a:ext cx="118872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6A370E8B-C37D-44BB-8EF9-DE34333888FC}"/>
              </a:ext>
            </a:extLst>
          </p:cNvPr>
          <p:cNvCxnSpPr>
            <a:cxnSpLocks/>
          </p:cNvCxnSpPr>
          <p:nvPr/>
        </p:nvCxnSpPr>
        <p:spPr>
          <a:xfrm>
            <a:off x="7505431" y="1719751"/>
            <a:ext cx="1188720" cy="9046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>
            <a:extLst>
              <a:ext uri="{FF2B5EF4-FFF2-40B4-BE49-F238E27FC236}">
                <a16:creationId xmlns:a16="http://schemas.microsoft.com/office/drawing/2014/main" id="{E4C67759-32FB-49D6-AD9F-3B3DBE4EA5B3}"/>
              </a:ext>
            </a:extLst>
          </p:cNvPr>
          <p:cNvSpPr txBox="1"/>
          <p:nvPr/>
        </p:nvSpPr>
        <p:spPr>
          <a:xfrm>
            <a:off x="7526623" y="1207165"/>
            <a:ext cx="11434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Info about problem</a:t>
            </a:r>
          </a:p>
        </p:txBody>
      </p:sp>
      <p:sp>
        <p:nvSpPr>
          <p:cNvPr id="39" name="Text Box 44">
            <a:extLst>
              <a:ext uri="{FF2B5EF4-FFF2-40B4-BE49-F238E27FC236}">
                <a16:creationId xmlns:a16="http://schemas.microsoft.com/office/drawing/2014/main" id="{916BF00B-09DC-4EFC-BACA-1A88F70B64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2231" y="28979"/>
            <a:ext cx="10556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>
                <a:solidFill>
                  <a:srgbClr val="000000"/>
                </a:solidFill>
              </a:rPr>
              <a:t>Difficulty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EA45CD04-D7D0-44BD-B67D-E4B639C5D5E9}"/>
              </a:ext>
            </a:extLst>
          </p:cNvPr>
          <p:cNvSpPr txBox="1"/>
          <p:nvPr/>
        </p:nvSpPr>
        <p:spPr>
          <a:xfrm>
            <a:off x="7880330" y="357693"/>
            <a:ext cx="979488" cy="523220"/>
          </a:xfrm>
          <a:prstGeom prst="rect">
            <a:avLst/>
          </a:prstGeom>
          <a:solidFill>
            <a:srgbClr val="FF99CC"/>
          </a:solidFill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1400" dirty="0"/>
              <a:t>Work with an SME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750E7E1-F70B-4088-A00B-73E7412E327A}"/>
              </a:ext>
            </a:extLst>
          </p:cNvPr>
          <p:cNvSpPr txBox="1"/>
          <p:nvPr/>
        </p:nvSpPr>
        <p:spPr>
          <a:xfrm>
            <a:off x="0" y="6618357"/>
            <a:ext cx="286649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 Dan Zwillinger. All rights reserved.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5C87EEC-744D-3D98-0585-F655303EF1E9}"/>
              </a:ext>
            </a:extLst>
          </p:cNvPr>
          <p:cNvSpPr txBox="1"/>
          <p:nvPr/>
        </p:nvSpPr>
        <p:spPr>
          <a:xfrm>
            <a:off x="577880" y="5970557"/>
            <a:ext cx="302895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dirty="0"/>
              <a:t>9 windows grid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5C1F36E-FF14-45EC-ACE7-50F37022EC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8611" y="4835773"/>
            <a:ext cx="3291840" cy="1129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21084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0" y="732903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" name="Rectangle 150"/>
          <p:cNvSpPr>
            <a:spLocks noChangeArrowheads="1"/>
          </p:cNvSpPr>
          <p:nvPr/>
        </p:nvSpPr>
        <p:spPr bwMode="auto">
          <a:xfrm>
            <a:off x="162337" y="76200"/>
            <a:ext cx="805813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1" dirty="0"/>
              <a:t>9 windows</a:t>
            </a:r>
            <a:r>
              <a:rPr lang="en-US" altLang="en-US" sz="2800" b="1" dirty="0">
                <a:solidFill>
                  <a:schemeClr val="tx2"/>
                </a:solidFill>
              </a:rPr>
              <a:t> </a:t>
            </a:r>
            <a:r>
              <a:rPr lang="en-US" sz="2800" b="1" dirty="0"/>
              <a:t>– Example – COVID restrictions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D4768A1-4E17-4AF0-A49C-882D2B200178}"/>
              </a:ext>
            </a:extLst>
          </p:cNvPr>
          <p:cNvSpPr txBox="1"/>
          <p:nvPr/>
        </p:nvSpPr>
        <p:spPr>
          <a:xfrm>
            <a:off x="0" y="6618357"/>
            <a:ext cx="286649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 Dan Zwillinger. All rights reserved.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59902B6-DBAD-56FD-6D31-A373403937E9}"/>
              </a:ext>
            </a:extLst>
          </p:cNvPr>
          <p:cNvSpPr txBox="1"/>
          <p:nvPr/>
        </p:nvSpPr>
        <p:spPr>
          <a:xfrm>
            <a:off x="577880" y="1008251"/>
            <a:ext cx="72122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Problem</a:t>
            </a:r>
            <a:r>
              <a:rPr lang="en-US" dirty="0"/>
              <a:t>: </a:t>
            </a:r>
            <a:r>
              <a:rPr lang="en-US" i="1" dirty="0"/>
              <a:t>Covid limits face-to-face (</a:t>
            </a:r>
            <a:r>
              <a:rPr lang="en-US" i="1" dirty="0" err="1"/>
              <a:t>F2F</a:t>
            </a:r>
            <a:r>
              <a:rPr lang="en-US" i="1" dirty="0"/>
              <a:t>) activities for school children.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2FFC4C65-6BD1-8CA8-EAE0-C9C8301272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9905" y="1431940"/>
            <a:ext cx="7162800" cy="3171825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8127A51D-A6CB-E903-2B10-1A75D6D22364}"/>
              </a:ext>
            </a:extLst>
          </p:cNvPr>
          <p:cNvSpPr/>
          <p:nvPr/>
        </p:nvSpPr>
        <p:spPr>
          <a:xfrm>
            <a:off x="1077145" y="3568724"/>
            <a:ext cx="6855560" cy="1035041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F2CDF3B-6DF9-609A-1792-E5BED438CD1F}"/>
              </a:ext>
            </a:extLst>
          </p:cNvPr>
          <p:cNvSpPr txBox="1"/>
          <p:nvPr/>
        </p:nvSpPr>
        <p:spPr>
          <a:xfrm>
            <a:off x="1025854" y="5117729"/>
            <a:ext cx="3546145" cy="64008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ctr">
              <a:defRPr>
                <a:solidFill>
                  <a:schemeClr val="lt1"/>
                </a:solidFill>
                <a:latin typeface="+mn-lt"/>
              </a:defRPr>
            </a:lvl1pPr>
            <a:lvl2pPr>
              <a:defRPr>
                <a:solidFill>
                  <a:schemeClr val="lt1"/>
                </a:solidFill>
                <a:latin typeface="+mn-lt"/>
              </a:defRPr>
            </a:lvl2pPr>
            <a:lvl3pPr>
              <a:defRPr>
                <a:solidFill>
                  <a:schemeClr val="lt1"/>
                </a:solidFill>
                <a:latin typeface="+mn-lt"/>
              </a:defRPr>
            </a:lvl3pPr>
            <a:lvl4pPr>
              <a:defRPr>
                <a:solidFill>
                  <a:schemeClr val="lt1"/>
                </a:solidFill>
                <a:latin typeface="+mn-lt"/>
              </a:defRPr>
            </a:lvl4pPr>
            <a:lvl5pPr>
              <a:defRPr>
                <a:solidFill>
                  <a:schemeClr val="lt1"/>
                </a:solidFill>
                <a:latin typeface="+mn-lt"/>
              </a:defRPr>
            </a:lvl5pPr>
            <a:lvl6pPr>
              <a:defRPr>
                <a:solidFill>
                  <a:schemeClr val="lt1"/>
                </a:solidFill>
                <a:latin typeface="+mn-lt"/>
              </a:defRPr>
            </a:lvl6pPr>
            <a:lvl7pPr>
              <a:defRPr>
                <a:solidFill>
                  <a:schemeClr val="lt1"/>
                </a:solidFill>
                <a:latin typeface="+mn-lt"/>
              </a:defRPr>
            </a:lvl7pPr>
            <a:lvl8pPr>
              <a:defRPr>
                <a:solidFill>
                  <a:schemeClr val="lt1"/>
                </a:solidFill>
                <a:latin typeface="+mn-lt"/>
              </a:defRPr>
            </a:lvl8pPr>
            <a:lvl9pPr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pPr algn="l"/>
            <a:r>
              <a:rPr lang="en-US" sz="1400" dirty="0">
                <a:solidFill>
                  <a:schemeClr val="tx1"/>
                </a:solidFill>
              </a:rPr>
              <a:t>Eating lunch at school is a part (a specific sub-system) of the school experience.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90E273FD-BBF2-E904-EEB9-B66DF96A2579}"/>
              </a:ext>
            </a:extLst>
          </p:cNvPr>
          <p:cNvCxnSpPr>
            <a:cxnSpLocks/>
            <a:stCxn id="16" idx="2"/>
            <a:endCxn id="17" idx="0"/>
          </p:cNvCxnSpPr>
          <p:nvPr/>
        </p:nvCxnSpPr>
        <p:spPr>
          <a:xfrm flipH="1">
            <a:off x="2798927" y="4603765"/>
            <a:ext cx="1705998" cy="513964"/>
          </a:xfrm>
          <a:prstGeom prst="lin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62" name="Rectangle 61">
            <a:extLst>
              <a:ext uri="{FF2B5EF4-FFF2-40B4-BE49-F238E27FC236}">
                <a16:creationId xmlns:a16="http://schemas.microsoft.com/office/drawing/2014/main" id="{0EC31058-5C18-581F-7BB5-0A90D8DBA33B}"/>
              </a:ext>
            </a:extLst>
          </p:cNvPr>
          <p:cNvSpPr/>
          <p:nvPr/>
        </p:nvSpPr>
        <p:spPr>
          <a:xfrm>
            <a:off x="5800960" y="1573509"/>
            <a:ext cx="2227490" cy="3108960"/>
          </a:xfrm>
          <a:prstGeom prst="rect">
            <a:avLst/>
          </a:prstGeom>
          <a:noFill/>
          <a:ln w="38100">
            <a:solidFill>
              <a:srgbClr val="00B05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29E60848-C9E9-CE79-9847-280A553E8A5B}"/>
              </a:ext>
            </a:extLst>
          </p:cNvPr>
          <p:cNvSpPr txBox="1"/>
          <p:nvPr/>
        </p:nvSpPr>
        <p:spPr>
          <a:xfrm>
            <a:off x="5800961" y="5117729"/>
            <a:ext cx="2227490" cy="640080"/>
          </a:xfrm>
          <a:prstGeom prst="rect">
            <a:avLst/>
          </a:prstGeom>
          <a:noFill/>
          <a:ln w="38100">
            <a:solidFill>
              <a:srgbClr val="00B05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ctr"/>
            <a:lvl2pPr>
              <a:defRPr>
                <a:solidFill>
                  <a:schemeClr val="lt1"/>
                </a:solidFill>
                <a:latin typeface="+mn-lt"/>
              </a:defRPr>
            </a:lvl2pPr>
            <a:lvl3pPr>
              <a:defRPr>
                <a:solidFill>
                  <a:schemeClr val="lt1"/>
                </a:solidFill>
                <a:latin typeface="+mn-lt"/>
              </a:defRPr>
            </a:lvl3pPr>
            <a:lvl4pPr>
              <a:defRPr>
                <a:solidFill>
                  <a:schemeClr val="lt1"/>
                </a:solidFill>
                <a:latin typeface="+mn-lt"/>
              </a:defRPr>
            </a:lvl4pPr>
            <a:lvl5pPr>
              <a:defRPr>
                <a:solidFill>
                  <a:schemeClr val="lt1"/>
                </a:solidFill>
                <a:latin typeface="+mn-lt"/>
              </a:defRPr>
            </a:lvl5pPr>
            <a:lvl6pPr>
              <a:defRPr>
                <a:solidFill>
                  <a:schemeClr val="lt1"/>
                </a:solidFill>
                <a:latin typeface="+mn-lt"/>
              </a:defRPr>
            </a:lvl6pPr>
            <a:lvl7pPr>
              <a:defRPr>
                <a:solidFill>
                  <a:schemeClr val="lt1"/>
                </a:solidFill>
                <a:latin typeface="+mn-lt"/>
              </a:defRPr>
            </a:lvl7pPr>
            <a:lvl8pPr>
              <a:defRPr>
                <a:solidFill>
                  <a:schemeClr val="lt1"/>
                </a:solidFill>
                <a:latin typeface="+mn-lt"/>
              </a:defRPr>
            </a:lvl8pPr>
            <a:lvl9pPr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pPr algn="l"/>
            <a:r>
              <a:rPr lang="en-US" sz="1400" dirty="0">
                <a:solidFill>
                  <a:schemeClr val="tx1"/>
                </a:solidFill>
              </a:rPr>
              <a:t>These are things that could exist in the future..</a:t>
            </a:r>
          </a:p>
        </p:txBody>
      </p: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55A24F0E-E6FB-54EC-848B-98928BC8EE5B}"/>
              </a:ext>
            </a:extLst>
          </p:cNvPr>
          <p:cNvCxnSpPr>
            <a:cxnSpLocks/>
            <a:stCxn id="62" idx="2"/>
            <a:endCxn id="63" idx="0"/>
          </p:cNvCxnSpPr>
          <p:nvPr/>
        </p:nvCxnSpPr>
        <p:spPr>
          <a:xfrm>
            <a:off x="6914705" y="4682469"/>
            <a:ext cx="1" cy="435260"/>
          </a:xfrm>
          <a:prstGeom prst="line">
            <a:avLst/>
          </a:prstGeom>
          <a:noFill/>
          <a:ln w="38100">
            <a:solidFill>
              <a:srgbClr val="00B05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B5A6E3A5-0751-C309-B220-EAE1B0D6E022}"/>
              </a:ext>
            </a:extLst>
          </p:cNvPr>
          <p:cNvSpPr txBox="1"/>
          <p:nvPr/>
        </p:nvSpPr>
        <p:spPr>
          <a:xfrm>
            <a:off x="769904" y="5973678"/>
            <a:ext cx="7258545" cy="5232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en-US" sz="1400" b="1" dirty="0"/>
              <a:t>Conclusion</a:t>
            </a:r>
            <a:r>
              <a:rPr lang="en-US" sz="1400" dirty="0"/>
              <a:t>: At the local level, it may be that focusing on the “time” aspect is more useful in the short term.  The “space” aspect, would be beneficial, but may be take longer.</a:t>
            </a:r>
          </a:p>
        </p:txBody>
      </p:sp>
    </p:spTree>
    <p:extLst>
      <p:ext uri="{BB962C8B-B14F-4D97-AF65-F5344CB8AC3E}">
        <p14:creationId xmlns:p14="http://schemas.microsoft.com/office/powerpoint/2010/main" val="3891431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36"/>
          <p:cNvSpPr txBox="1">
            <a:spLocks noChangeArrowheads="1"/>
          </p:cNvSpPr>
          <p:nvPr/>
        </p:nvSpPr>
        <p:spPr bwMode="auto">
          <a:xfrm>
            <a:off x="235309" y="31848"/>
            <a:ext cx="867338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sz="2800" b="1" dirty="0"/>
              <a:t>9 windows</a:t>
            </a:r>
            <a:r>
              <a:rPr lang="en-US" altLang="en-US" sz="2800" b="1" dirty="0">
                <a:solidFill>
                  <a:schemeClr val="tx2"/>
                </a:solidFill>
              </a:rPr>
              <a:t> </a:t>
            </a:r>
            <a:r>
              <a:rPr lang="en-US" altLang="en-US" sz="2800" b="1" dirty="0">
                <a:solidFill>
                  <a:srgbClr val="000000"/>
                </a:solidFill>
              </a:rPr>
              <a:t>– Notes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3253CC5-4D2A-46AB-B279-E209A31A6ABC}"/>
              </a:ext>
            </a:extLst>
          </p:cNvPr>
          <p:cNvSpPr txBox="1"/>
          <p:nvPr/>
        </p:nvSpPr>
        <p:spPr>
          <a:xfrm>
            <a:off x="514350" y="723900"/>
            <a:ext cx="411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2000" dirty="0"/>
              <a:t>Slide 1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810558E-45B5-4362-943B-40FE4163BADE}"/>
              </a:ext>
            </a:extLst>
          </p:cNvPr>
          <p:cNvSpPr txBox="1"/>
          <p:nvPr/>
        </p:nvSpPr>
        <p:spPr>
          <a:xfrm>
            <a:off x="4762501" y="723900"/>
            <a:ext cx="41147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2000" dirty="0"/>
              <a:t>Slide 2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213A775-8F53-462A-AEDE-6F4FA49E2843}"/>
              </a:ext>
            </a:extLst>
          </p:cNvPr>
          <p:cNvCxnSpPr/>
          <p:nvPr/>
        </p:nvCxnSpPr>
        <p:spPr bwMode="auto">
          <a:xfrm>
            <a:off x="1924050" y="2000250"/>
            <a:ext cx="914400" cy="914400"/>
          </a:xfrm>
          <a:prstGeom prst="line">
            <a:avLst/>
          </a:prstGeom>
          <a:noFill/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FDD68932-B129-4895-BCCC-E11021D776F0}"/>
              </a:ext>
            </a:extLst>
          </p:cNvPr>
          <p:cNvSpPr txBox="1"/>
          <p:nvPr/>
        </p:nvSpPr>
        <p:spPr>
          <a:xfrm>
            <a:off x="514350" y="1168400"/>
            <a:ext cx="4114800" cy="20313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+mn-lt"/>
              </a:rPr>
              <a:t>This tool was first described in David Silverstein, Philip Samuel, and Neil DeCarlo, </a:t>
            </a:r>
            <a:r>
              <a:rPr lang="en-US" sz="1400" i="1" dirty="0">
                <a:latin typeface="+mn-lt"/>
              </a:rPr>
              <a:t>The Innovator's Toolkit: 50+ Techniques for Predictable and Sustainable Organic Growth 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+mn-lt"/>
              </a:rPr>
              <a:t>This tool is often used in TRIZ.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+mn-lt"/>
              </a:rPr>
              <a:t>The super-system is sometimes called the  “macro system”.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+mn-lt"/>
              </a:rPr>
              <a:t>The subsystem is sometimes called the “micro system.”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D2E6C37-3D60-4075-B12A-95857B601D06}"/>
              </a:ext>
            </a:extLst>
          </p:cNvPr>
          <p:cNvSpPr txBox="1"/>
          <p:nvPr/>
        </p:nvSpPr>
        <p:spPr>
          <a:xfrm>
            <a:off x="4787180" y="1147310"/>
            <a:ext cx="4114800" cy="95410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400" dirty="0"/>
              <a:t>Only 1 sub-system is indicated for this example, while there are many others.  Each sub-system of potential interest should be included and documented.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270058A-1D4B-434C-A6C9-EBD78D843882}"/>
              </a:ext>
            </a:extLst>
          </p:cNvPr>
          <p:cNvSpPr txBox="1"/>
          <p:nvPr/>
        </p:nvSpPr>
        <p:spPr>
          <a:xfrm>
            <a:off x="0" y="6618357"/>
            <a:ext cx="286649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 Dan Zwillinger. All rights reserved.</a:t>
            </a:r>
          </a:p>
        </p:txBody>
      </p:sp>
      <p:sp>
        <p:nvSpPr>
          <p:cNvPr id="13" name="Line 6">
            <a:extLst>
              <a:ext uri="{FF2B5EF4-FFF2-40B4-BE49-F238E27FC236}">
                <a16:creationId xmlns:a16="http://schemas.microsoft.com/office/drawing/2014/main" id="{DDBFBF6C-1055-4DAA-AEA0-4E446DDB498E}"/>
              </a:ext>
            </a:extLst>
          </p:cNvPr>
          <p:cNvSpPr>
            <a:spLocks noChangeShapeType="1"/>
          </p:cNvSpPr>
          <p:nvPr/>
        </p:nvSpPr>
        <p:spPr bwMode="auto">
          <a:xfrm>
            <a:off x="-1" y="602964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624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393</Words>
  <Application>Microsoft Office PowerPoint</Application>
  <PresentationFormat>On-screen Show (4:3)</PresentationFormat>
  <Paragraphs>44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Default Design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2022-06-18T02:40:30Z</dcterms:created>
  <dcterms:modified xsi:type="dcterms:W3CDTF">2024-11-01T14:06:10Z</dcterms:modified>
</cp:coreProperties>
</file>