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2" r:id="rId2"/>
    <p:sldId id="268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5282" autoAdjust="0"/>
  </p:normalViewPr>
  <p:slideViewPr>
    <p:cSldViewPr>
      <p:cViewPr varScale="1">
        <p:scale>
          <a:sx n="81" d="100"/>
          <a:sy n="81" d="100"/>
        </p:scale>
        <p:origin x="62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3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68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1662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9 windows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952401" y="69505"/>
            <a:ext cx="23555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improve a product or process?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97108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28575" y="0"/>
            <a:ext cx="0" cy="9494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11" y="1190660"/>
            <a:ext cx="3291840" cy="310896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solidFill>
                  <a:srgbClr val="0070C0"/>
                </a:solidFill>
                <a:effectLst/>
              </a:rPr>
              <a:t>9 Windows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dirty="0"/>
              <a:t>considers innovation via 9 “windows” of time and space: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effectLst/>
              </a:rPr>
              <a:t>“</a:t>
            </a:r>
            <a:r>
              <a:rPr lang="en-US" sz="1400" b="1" dirty="0">
                <a:effectLst/>
              </a:rPr>
              <a:t>Time</a:t>
            </a:r>
            <a:r>
              <a:rPr lang="en-US" sz="1400" dirty="0">
                <a:effectLst/>
              </a:rPr>
              <a:t>” = when the proble</a:t>
            </a:r>
            <a:r>
              <a:rPr lang="en-US" sz="1400" dirty="0"/>
              <a:t>m could have been solved: </a:t>
            </a:r>
            <a:r>
              <a:rPr lang="en-US" sz="1400" b="1" dirty="0">
                <a:effectLst/>
              </a:rPr>
              <a:t>past</a:t>
            </a:r>
            <a:r>
              <a:rPr lang="en-US" sz="1400" dirty="0">
                <a:effectLst/>
              </a:rPr>
              <a:t>, </a:t>
            </a:r>
            <a:r>
              <a:rPr lang="en-US" sz="1400" b="1" dirty="0">
                <a:effectLst/>
              </a:rPr>
              <a:t>present</a:t>
            </a:r>
            <a:r>
              <a:rPr lang="en-US" sz="1400" dirty="0">
                <a:effectLst/>
              </a:rPr>
              <a:t>, or </a:t>
            </a:r>
            <a:r>
              <a:rPr lang="en-US" sz="1400" b="1" dirty="0">
                <a:effectLst/>
              </a:rPr>
              <a:t>future</a:t>
            </a:r>
            <a:r>
              <a:rPr lang="en-US" sz="1400" dirty="0">
                <a:effectLst/>
              </a:rPr>
              <a:t>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“</a:t>
            </a:r>
            <a:r>
              <a:rPr lang="en-US" sz="1400" b="1" dirty="0">
                <a:effectLst/>
              </a:rPr>
              <a:t>Space</a:t>
            </a:r>
            <a:r>
              <a:rPr lang="en-US" sz="1400" dirty="0">
                <a:effectLst/>
              </a:rPr>
              <a:t>” = where the problem is solved: </a:t>
            </a:r>
            <a:r>
              <a:rPr lang="en-US" sz="1400" b="1" dirty="0">
                <a:effectLst/>
              </a:rPr>
              <a:t>super-system, system</a:t>
            </a:r>
            <a:r>
              <a:rPr lang="en-US" sz="1400" dirty="0">
                <a:effectLst/>
              </a:rPr>
              <a:t>, or </a:t>
            </a:r>
            <a:r>
              <a:rPr lang="en-US" sz="1400" b="1" dirty="0">
                <a:effectLst/>
              </a:rPr>
              <a:t>subsystem</a:t>
            </a:r>
            <a:r>
              <a:rPr lang="en-US" sz="1400" dirty="0">
                <a:effectLst/>
              </a:rPr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Sub-system = component of the system </a:t>
            </a:r>
            <a:endParaRPr lang="en-US" sz="1400" dirty="0">
              <a:effectLst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Super-system = external environment the system interacts with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 9 windows grid is below.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3606830" y="1620747"/>
            <a:ext cx="5407817" cy="776667"/>
          </a:xfrm>
          <a:prstGeom prst="triangle">
            <a:avLst>
              <a:gd name="adj" fmla="val 4051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2981" y="2338713"/>
            <a:ext cx="5120640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Select a specific problem (the “system”).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Create the 9 windows grid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Fill in the grid: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Put the problem in the center.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Document the key element(s) of the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super- and sub-systems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past and future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Then, fill in the remaining 4 corners of the grid (shown yellow in image below left)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From the information in the grid assess the innovation opportunities, essentially whether to focus on time attributes or system attributes.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53368" y="1056443"/>
            <a:ext cx="1752063" cy="92333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b="1" dirty="0">
                <a:solidFill>
                  <a:schemeClr val="tx2"/>
                </a:solidFill>
              </a:rPr>
              <a:t>9 windows    process</a:t>
            </a: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 </a:t>
            </a:r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558996" y="1393535"/>
            <a:ext cx="1030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0070C0"/>
                </a:solidFill>
              </a:rPr>
              <a:t>Problem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FAA9E4-55A3-4BD1-8CF5-D2CD326E6EA5}"/>
              </a:ext>
            </a:extLst>
          </p:cNvPr>
          <p:cNvCxnSpPr>
            <a:cxnSpLocks/>
          </p:cNvCxnSpPr>
          <p:nvPr/>
        </p:nvCxnSpPr>
        <p:spPr>
          <a:xfrm>
            <a:off x="4572000" y="1709331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370E8B-C37D-44BB-8EF9-DE34333888FC}"/>
              </a:ext>
            </a:extLst>
          </p:cNvPr>
          <p:cNvCxnSpPr>
            <a:cxnSpLocks/>
          </p:cNvCxnSpPr>
          <p:nvPr/>
        </p:nvCxnSpPr>
        <p:spPr>
          <a:xfrm>
            <a:off x="7505431" y="1719751"/>
            <a:ext cx="1188720" cy="90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526623" y="1207165"/>
            <a:ext cx="1143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Info about problem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916BF00B-09DC-4EFC-BACA-1A88F70B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45CD04-D7D0-44BD-B67D-E4B639C5D5E9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0E7E1-F70B-4088-A00B-73E7412E327A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5C87EEC-744D-3D98-0585-F655303EF1E9}"/>
              </a:ext>
            </a:extLst>
          </p:cNvPr>
          <p:cNvSpPr txBox="1"/>
          <p:nvPr/>
        </p:nvSpPr>
        <p:spPr>
          <a:xfrm>
            <a:off x="577880" y="5970557"/>
            <a:ext cx="30289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9 windows grid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C1F36E-FF14-45EC-ACE7-50F37022EC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611" y="4835773"/>
            <a:ext cx="3291840" cy="112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108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73290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0581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9 windows</a:t>
            </a:r>
            <a:r>
              <a:rPr lang="en-US" alt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/>
              <a:t>– Example – COVID restrictions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9902B6-DBAD-56FD-6D31-A373403937E9}"/>
              </a:ext>
            </a:extLst>
          </p:cNvPr>
          <p:cNvSpPr txBox="1"/>
          <p:nvPr/>
        </p:nvSpPr>
        <p:spPr>
          <a:xfrm>
            <a:off x="577880" y="1008251"/>
            <a:ext cx="7212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Problem</a:t>
            </a:r>
            <a:r>
              <a:rPr lang="en-US" dirty="0"/>
              <a:t>: </a:t>
            </a:r>
            <a:r>
              <a:rPr lang="en-US" i="1" dirty="0"/>
              <a:t>Covid limits face-to-face (</a:t>
            </a:r>
            <a:r>
              <a:rPr lang="en-US" i="1" dirty="0" err="1"/>
              <a:t>F2F</a:t>
            </a:r>
            <a:r>
              <a:rPr lang="en-US" i="1" dirty="0"/>
              <a:t>) activities for school children.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FFC4C65-6BD1-8CA8-EAE0-C9C8301272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905" y="1431940"/>
            <a:ext cx="7162800" cy="317182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127A51D-A6CB-E903-2B10-1A75D6D22364}"/>
              </a:ext>
            </a:extLst>
          </p:cNvPr>
          <p:cNvSpPr/>
          <p:nvPr/>
        </p:nvSpPr>
        <p:spPr>
          <a:xfrm>
            <a:off x="1077145" y="3568724"/>
            <a:ext cx="6855560" cy="10350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F2CDF3B-6DF9-609A-1792-E5BED438CD1F}"/>
              </a:ext>
            </a:extLst>
          </p:cNvPr>
          <p:cNvSpPr txBox="1"/>
          <p:nvPr/>
        </p:nvSpPr>
        <p:spPr>
          <a:xfrm>
            <a:off x="1025854" y="5117729"/>
            <a:ext cx="3546145" cy="6400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algn="l"/>
            <a:r>
              <a:rPr lang="en-US" sz="1400" dirty="0">
                <a:solidFill>
                  <a:schemeClr val="tx1"/>
                </a:solidFill>
              </a:rPr>
              <a:t>Eating lunch at school is a part (a specific sub-system) of the school experience.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0E273FD-BBF2-E904-EEB9-B66DF96A2579}"/>
              </a:ext>
            </a:extLst>
          </p:cNvPr>
          <p:cNvCxnSpPr>
            <a:cxnSpLocks/>
            <a:stCxn id="16" idx="2"/>
            <a:endCxn id="17" idx="0"/>
          </p:cNvCxnSpPr>
          <p:nvPr/>
        </p:nvCxnSpPr>
        <p:spPr>
          <a:xfrm flipH="1">
            <a:off x="2798927" y="4603765"/>
            <a:ext cx="1705998" cy="513964"/>
          </a:xfrm>
          <a:prstGeom prst="lin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0EC31058-5C18-581F-7BB5-0A90D8DBA33B}"/>
              </a:ext>
            </a:extLst>
          </p:cNvPr>
          <p:cNvSpPr/>
          <p:nvPr/>
        </p:nvSpPr>
        <p:spPr>
          <a:xfrm>
            <a:off x="5800960" y="1573509"/>
            <a:ext cx="2227490" cy="310896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9E60848-C9E9-CE79-9847-280A553E8A5B}"/>
              </a:ext>
            </a:extLst>
          </p:cNvPr>
          <p:cNvSpPr txBox="1"/>
          <p:nvPr/>
        </p:nvSpPr>
        <p:spPr>
          <a:xfrm>
            <a:off x="5800961" y="5117729"/>
            <a:ext cx="2227490" cy="64008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/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algn="l"/>
            <a:r>
              <a:rPr lang="en-US" sz="1400" dirty="0">
                <a:solidFill>
                  <a:schemeClr val="tx1"/>
                </a:solidFill>
              </a:rPr>
              <a:t>These are things that could exist in the future..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5A24F0E-E6FB-54EC-848B-98928BC8EE5B}"/>
              </a:ext>
            </a:extLst>
          </p:cNvPr>
          <p:cNvCxnSpPr>
            <a:cxnSpLocks/>
            <a:stCxn id="62" idx="2"/>
            <a:endCxn id="63" idx="0"/>
          </p:cNvCxnSpPr>
          <p:nvPr/>
        </p:nvCxnSpPr>
        <p:spPr>
          <a:xfrm>
            <a:off x="6914705" y="4682469"/>
            <a:ext cx="1" cy="435260"/>
          </a:xfrm>
          <a:prstGeom prst="line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B5A6E3A5-0751-C309-B220-EAE1B0D6E022}"/>
              </a:ext>
            </a:extLst>
          </p:cNvPr>
          <p:cNvSpPr txBox="1"/>
          <p:nvPr/>
        </p:nvSpPr>
        <p:spPr>
          <a:xfrm>
            <a:off x="769904" y="5973678"/>
            <a:ext cx="7258545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b="1" dirty="0"/>
              <a:t>Conclusion</a:t>
            </a:r>
            <a:r>
              <a:rPr lang="en-US" sz="1400" dirty="0"/>
              <a:t>: At the local level, it may be that focusing on the “time” aspect is more useful in the short term.  The “space” aspect, would be beneficial, but may be take longer.</a:t>
            </a:r>
          </a:p>
        </p:txBody>
      </p:sp>
    </p:spTree>
    <p:extLst>
      <p:ext uri="{BB962C8B-B14F-4D97-AF65-F5344CB8AC3E}">
        <p14:creationId xmlns:p14="http://schemas.microsoft.com/office/powerpoint/2010/main" val="389143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35309" y="31848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9 windows</a:t>
            </a:r>
            <a:r>
              <a:rPr lang="en-US" altLang="en-US" sz="2800" b="1" dirty="0">
                <a:solidFill>
                  <a:schemeClr val="tx2"/>
                </a:solidFill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This tool was first described in David Silverstein, Philip Samuel, and Neil DeCarlo, </a:t>
            </a:r>
            <a:r>
              <a:rPr lang="en-US" sz="1400" i="1" dirty="0">
                <a:latin typeface="+mn-lt"/>
              </a:rPr>
              <a:t>The Innovator's Toolkit: 50+ Techniques for Predictable and Sustainable Organic Growth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This tool is often used in TRIZ.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super-system is sometimes called the  “macro system”.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subsystem is sometimes called the “micro system.”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Only 1 sub-system is indicated for this example, while there are many others.  Each sub-system of potential interest should be included and documented.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13" name="Line 6">
            <a:extLst>
              <a:ext uri="{FF2B5EF4-FFF2-40B4-BE49-F238E27FC236}">
                <a16:creationId xmlns:a16="http://schemas.microsoft.com/office/drawing/2014/main" id="{DDBFBF6C-1055-4DAA-AEA0-4E446DDB498E}"/>
              </a:ext>
            </a:extLst>
          </p:cNvPr>
          <p:cNvSpPr>
            <a:spLocks noChangeShapeType="1"/>
          </p:cNvSpPr>
          <p:nvPr/>
        </p:nvSpPr>
        <p:spPr bwMode="auto">
          <a:xfrm>
            <a:off x="-1" y="60296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On-screen Show (4:3)</PresentationFormat>
  <Paragraphs>44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2022-06-18T02:40:30Z</dcterms:created>
  <dcterms:modified xsi:type="dcterms:W3CDTF">2024-11-01T14:06:10Z</dcterms:modified>
</cp:coreProperties>
</file>