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270" r:id="rId2"/>
    <p:sldId id="1269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CCECFF"/>
    <a:srgbClr val="FF0000"/>
    <a:srgbClr val="FFFFCC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 autoAdjust="0"/>
    <p:restoredTop sz="90313" autoAdjust="0"/>
  </p:normalViewPr>
  <p:slideViewPr>
    <p:cSldViewPr>
      <p:cViewPr varScale="1">
        <p:scale>
          <a:sx n="81" d="100"/>
          <a:sy n="81" d="100"/>
        </p:scale>
        <p:origin x="1428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10/10/2024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170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680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6" y="76200"/>
            <a:ext cx="506832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T</a:t>
            </a:r>
            <a:r>
              <a:rPr lang="en-US" sz="2800" b="1" dirty="0">
                <a:effectLst/>
              </a:rPr>
              <a:t>he </a:t>
            </a:r>
            <a:r>
              <a:rPr lang="en-US" sz="2800" b="1" dirty="0"/>
              <a:t>Eight</a:t>
            </a:r>
            <a:r>
              <a:rPr lang="en-US" sz="2800" b="1" dirty="0">
                <a:effectLst/>
              </a:rPr>
              <a:t> Disciplines </a:t>
            </a:r>
            <a:r>
              <a:rPr lang="en-US" sz="2800" b="1">
                <a:effectLst/>
              </a:rPr>
              <a:t>of Problem Solving </a:t>
            </a:r>
            <a:r>
              <a:rPr lang="en-US" sz="2800" b="1" dirty="0">
                <a:effectLst/>
              </a:rPr>
              <a:t>(</a:t>
            </a:r>
            <a:r>
              <a:rPr lang="en-US" altLang="en-US" sz="2800" b="1" dirty="0" err="1"/>
              <a:t>8D</a:t>
            </a:r>
            <a:r>
              <a:rPr lang="en-US" altLang="en-US" sz="2800" b="1" dirty="0"/>
              <a:t>)</a:t>
            </a:r>
            <a:endParaRPr lang="en-US" sz="2800" b="1" dirty="0"/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5378504" y="132455"/>
            <a:ext cx="222311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solve a special cause problem?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5353467" y="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2022-2024 Dan Zwillinger. All rights reserved.</a:t>
            </a:r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746" y="1371599"/>
            <a:ext cx="3291840" cy="205739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 </a:t>
            </a:r>
            <a:r>
              <a:rPr lang="en-US" sz="1600" b="1" dirty="0">
                <a:solidFill>
                  <a:srgbClr val="0070C0"/>
                </a:solidFill>
              </a:rPr>
              <a:t>8 Disciplines</a:t>
            </a:r>
            <a:r>
              <a:rPr lang="en-US" sz="1600" dirty="0"/>
              <a:t>, also known as the </a:t>
            </a:r>
            <a:r>
              <a:rPr lang="en-US" sz="1600" b="1" dirty="0" err="1">
                <a:solidFill>
                  <a:srgbClr val="0070C0"/>
                </a:solidFill>
              </a:rPr>
              <a:t>8D</a:t>
            </a:r>
            <a:r>
              <a:rPr lang="en-US" sz="1600" b="1" dirty="0">
                <a:solidFill>
                  <a:srgbClr val="0070C0"/>
                </a:solidFill>
              </a:rPr>
              <a:t> process</a:t>
            </a:r>
            <a:r>
              <a:rPr lang="en-US" sz="1600" dirty="0"/>
              <a:t>, is a team-oriented approach to correct  recurring problems.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8D</a:t>
            </a:r>
            <a:r>
              <a:rPr lang="en-US" sz="1600" dirty="0"/>
              <a:t> has more complexity than the </a:t>
            </a:r>
            <a:r>
              <a:rPr lang="en-US" sz="1600" dirty="0" err="1"/>
              <a:t>PDCA</a:t>
            </a:r>
            <a:r>
              <a:rPr lang="en-US" sz="1600" dirty="0"/>
              <a:t> (plan-do-check-act) approach and less complexity than six sigma’s </a:t>
            </a:r>
            <a:r>
              <a:rPr lang="en-US" sz="1600" dirty="0" err="1"/>
              <a:t>DMAIC</a:t>
            </a:r>
            <a:r>
              <a:rPr lang="en-US" sz="1600" dirty="0"/>
              <a:t>.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B1D788B-1608-461E-B43D-70DBF9CBB495}"/>
              </a:ext>
            </a:extLst>
          </p:cNvPr>
          <p:cNvSpPr/>
          <p:nvPr/>
        </p:nvSpPr>
        <p:spPr>
          <a:xfrm>
            <a:off x="3870662" y="2184135"/>
            <a:ext cx="5120640" cy="566740"/>
          </a:xfrm>
          <a:prstGeom prst="triangle">
            <a:avLst>
              <a:gd name="adj" fmla="val 5116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Box 20">
            <a:extLst>
              <a:ext uri="{FF2B5EF4-FFF2-40B4-BE49-F238E27FC236}">
                <a16:creationId xmlns:a16="http://schemas.microsoft.com/office/drawing/2014/main" id="{6BA42D76-7BA6-4764-8E85-E37D92C07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0662" y="2759650"/>
            <a:ext cx="5120640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Select the problem to be addressed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Execute the classic </a:t>
            </a:r>
            <a:r>
              <a:rPr lang="en-US" sz="1600" dirty="0" err="1"/>
              <a:t>8D</a:t>
            </a:r>
            <a:r>
              <a:rPr lang="en-US" sz="1600" dirty="0"/>
              <a:t> steps (with </a:t>
            </a:r>
            <a:r>
              <a:rPr lang="en-US" sz="1600" dirty="0" err="1"/>
              <a:t>D0</a:t>
            </a:r>
            <a:r>
              <a:rPr lang="en-US" sz="1600" dirty="0"/>
              <a:t> added):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err="1"/>
              <a:t>D0</a:t>
            </a:r>
            <a:r>
              <a:rPr lang="en-US" sz="1600" dirty="0"/>
              <a:t>: Prepare and plan for </a:t>
            </a:r>
            <a:r>
              <a:rPr lang="en-US" sz="1600" dirty="0" err="1"/>
              <a:t>8D</a:t>
            </a:r>
            <a:r>
              <a:rPr lang="en-US" sz="16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err="1"/>
              <a:t>D1</a:t>
            </a:r>
            <a:r>
              <a:rPr lang="en-US" sz="1600" dirty="0"/>
              <a:t>: Select a knowledgeable team.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err="1"/>
              <a:t>D2</a:t>
            </a:r>
            <a:r>
              <a:rPr lang="en-US" sz="1600" dirty="0"/>
              <a:t>: Quantify the problem: who, what, where, when, why, how, and how many.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err="1"/>
              <a:t>D3</a:t>
            </a:r>
            <a:r>
              <a:rPr lang="en-US" sz="1600" dirty="0"/>
              <a:t>: Develop and implement a containment plan to isolate the customer from the problem.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err="1"/>
              <a:t>D4</a:t>
            </a:r>
            <a:r>
              <a:rPr lang="en-US" sz="1600" dirty="0"/>
              <a:t>: Determine the problem root cause(s).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err="1"/>
              <a:t>D5</a:t>
            </a:r>
            <a:r>
              <a:rPr lang="en-US" sz="1600" dirty="0"/>
              <a:t>: Identify the corrective actions and test.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err="1"/>
              <a:t>D6</a:t>
            </a:r>
            <a:r>
              <a:rPr lang="en-US" sz="1600" dirty="0"/>
              <a:t>: Implement the corrective actions.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err="1"/>
              <a:t>D7</a:t>
            </a:r>
            <a:r>
              <a:rPr lang="en-US" sz="1600" dirty="0"/>
              <a:t>: Take preventive measures to prevent recurrence of this and similar problems.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err="1"/>
              <a:t>D8</a:t>
            </a:r>
            <a:r>
              <a:rPr lang="en-US" sz="1600" dirty="0"/>
              <a:t>: Congratulate the team.</a:t>
            </a:r>
            <a:endParaRPr lang="en-US" sz="1600" dirty="0">
              <a:latin typeface="+mn-lt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BA2F058-B167-4D23-B84B-D4F42017800C}"/>
              </a:ext>
            </a:extLst>
          </p:cNvPr>
          <p:cNvSpPr txBox="1"/>
          <p:nvPr/>
        </p:nvSpPr>
        <p:spPr>
          <a:xfrm>
            <a:off x="5767074" y="1201510"/>
            <a:ext cx="1752063" cy="1200329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b="1" dirty="0"/>
          </a:p>
          <a:p>
            <a:pPr algn="ctr"/>
            <a:r>
              <a:rPr lang="en-US" b="1" dirty="0" err="1"/>
              <a:t>8D</a:t>
            </a:r>
            <a:r>
              <a:rPr lang="en-US" b="1" dirty="0"/>
              <a:t> </a:t>
            </a:r>
          </a:p>
          <a:p>
            <a:pPr algn="ctr"/>
            <a:r>
              <a:rPr lang="en-US" b="1" dirty="0"/>
              <a:t>Process</a:t>
            </a:r>
          </a:p>
          <a:p>
            <a:pPr algn="ctr"/>
            <a:endParaRPr lang="en-US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B593755-EBE0-4C98-851F-58A922E59B40}"/>
              </a:ext>
            </a:extLst>
          </p:cNvPr>
          <p:cNvSpPr txBox="1"/>
          <p:nvPr/>
        </p:nvSpPr>
        <p:spPr>
          <a:xfrm>
            <a:off x="4420272" y="1470345"/>
            <a:ext cx="12882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Special cause problem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3FAA9E4-55A3-4BD1-8CF5-D2CD326E6EA5}"/>
              </a:ext>
            </a:extLst>
          </p:cNvPr>
          <p:cNvCxnSpPr>
            <a:cxnSpLocks/>
          </p:cNvCxnSpPr>
          <p:nvPr/>
        </p:nvCxnSpPr>
        <p:spPr>
          <a:xfrm>
            <a:off x="4564648" y="1996517"/>
            <a:ext cx="118872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E4C67759-32FB-49D6-AD9F-3B3DBE4EA5B3}"/>
              </a:ext>
            </a:extLst>
          </p:cNvPr>
          <p:cNvSpPr txBox="1"/>
          <p:nvPr/>
        </p:nvSpPr>
        <p:spPr>
          <a:xfrm>
            <a:off x="7505287" y="1484795"/>
            <a:ext cx="12882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Containment action</a:t>
            </a:r>
          </a:p>
        </p:txBody>
      </p:sp>
      <p:sp>
        <p:nvSpPr>
          <p:cNvPr id="39" name="Text Box 44">
            <a:extLst>
              <a:ext uri="{FF2B5EF4-FFF2-40B4-BE49-F238E27FC236}">
                <a16:creationId xmlns:a16="http://schemas.microsoft.com/office/drawing/2014/main" id="{D634A8AA-6253-48D7-99B6-0F093B5995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31" y="28979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17C119E-D091-4431-A537-18EC58056287}"/>
              </a:ext>
            </a:extLst>
          </p:cNvPr>
          <p:cNvSpPr txBox="1"/>
          <p:nvPr/>
        </p:nvSpPr>
        <p:spPr>
          <a:xfrm>
            <a:off x="7880330" y="357693"/>
            <a:ext cx="979488" cy="523220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Work with an SME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8622000D-D45B-4AA9-B7D7-8E9352607E2E}"/>
              </a:ext>
            </a:extLst>
          </p:cNvPr>
          <p:cNvCxnSpPr>
            <a:cxnSpLocks/>
          </p:cNvCxnSpPr>
          <p:nvPr/>
        </p:nvCxnSpPr>
        <p:spPr>
          <a:xfrm>
            <a:off x="4572000" y="2339298"/>
            <a:ext cx="118872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10CA8505-CB40-4EFA-9BDB-489F89DC62F3}"/>
              </a:ext>
            </a:extLst>
          </p:cNvPr>
          <p:cNvCxnSpPr>
            <a:cxnSpLocks/>
          </p:cNvCxnSpPr>
          <p:nvPr/>
        </p:nvCxnSpPr>
        <p:spPr>
          <a:xfrm>
            <a:off x="7505287" y="1509650"/>
            <a:ext cx="118872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AE9D0F82-7A2E-4877-97D9-5D9023FFCDAA}"/>
              </a:ext>
            </a:extLst>
          </p:cNvPr>
          <p:cNvSpPr txBox="1"/>
          <p:nvPr/>
        </p:nvSpPr>
        <p:spPr>
          <a:xfrm>
            <a:off x="7546671" y="1201510"/>
            <a:ext cx="1288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Root cause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AD6FAFB4-CFC7-4B06-9F5C-4E590B737E55}"/>
              </a:ext>
            </a:extLst>
          </p:cNvPr>
          <p:cNvCxnSpPr>
            <a:cxnSpLocks/>
          </p:cNvCxnSpPr>
          <p:nvPr/>
        </p:nvCxnSpPr>
        <p:spPr>
          <a:xfrm>
            <a:off x="7546671" y="1996517"/>
            <a:ext cx="118872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42A33597-79CD-413A-ADEF-D19FDBC0885C}"/>
              </a:ext>
            </a:extLst>
          </p:cNvPr>
          <p:cNvCxnSpPr>
            <a:cxnSpLocks/>
          </p:cNvCxnSpPr>
          <p:nvPr/>
        </p:nvCxnSpPr>
        <p:spPr>
          <a:xfrm>
            <a:off x="7546671" y="2339298"/>
            <a:ext cx="118872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C3B13F81-9F1D-4EF9-AD6A-0B41FF741B9F}"/>
              </a:ext>
            </a:extLst>
          </p:cNvPr>
          <p:cNvSpPr txBox="1"/>
          <p:nvPr/>
        </p:nvSpPr>
        <p:spPr>
          <a:xfrm>
            <a:off x="7505287" y="2015383"/>
            <a:ext cx="16369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Corrective action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4E68392-8FD7-43EA-9B7A-E19701248AC5}"/>
              </a:ext>
            </a:extLst>
          </p:cNvPr>
          <p:cNvSpPr txBox="1"/>
          <p:nvPr/>
        </p:nvSpPr>
        <p:spPr>
          <a:xfrm>
            <a:off x="4622284" y="2008015"/>
            <a:ext cx="6216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>
                <a:solidFill>
                  <a:srgbClr val="0070C0"/>
                </a:solidFill>
              </a:rPr>
              <a:t>Team</a:t>
            </a:r>
          </a:p>
        </p:txBody>
      </p:sp>
      <p:pic>
        <p:nvPicPr>
          <p:cNvPr id="79" name="Picture 78">
            <a:extLst>
              <a:ext uri="{FF2B5EF4-FFF2-40B4-BE49-F238E27FC236}">
                <a16:creationId xmlns:a16="http://schemas.microsoft.com/office/drawing/2014/main" id="{0FDEB317-B4BC-4DD5-8416-494A9D4190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5509" y="3609107"/>
            <a:ext cx="1426506" cy="2829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574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79439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6" y="76200"/>
            <a:ext cx="80965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 err="1">
                <a:solidFill>
                  <a:schemeClr val="tx2"/>
                </a:solidFill>
              </a:rPr>
              <a:t>8D</a:t>
            </a:r>
            <a:r>
              <a:rPr lang="en-US" alt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/>
              <a:t>– Example – Illustrative “</a:t>
            </a:r>
            <a:r>
              <a:rPr lang="en-US" sz="2800" b="1" dirty="0" err="1"/>
              <a:t>8D</a:t>
            </a:r>
            <a:r>
              <a:rPr lang="en-US" sz="2800" b="1" dirty="0"/>
              <a:t> Report”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2022-2024 Dan Zwillinger. All rights reserved.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99D9F16-E41C-42A1-A98E-FA83405EAB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336" y="988625"/>
            <a:ext cx="4389120" cy="505903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9BC8ADB-874E-4C44-8206-00922BED90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2546" y="988625"/>
            <a:ext cx="4389120" cy="528234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8BDE1CA6-F784-4C5B-A95C-1FE61F220D24}"/>
              </a:ext>
            </a:extLst>
          </p:cNvPr>
          <p:cNvSpPr txBox="1"/>
          <p:nvPr/>
        </p:nvSpPr>
        <p:spPr>
          <a:xfrm>
            <a:off x="424260" y="6343532"/>
            <a:ext cx="714333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From http://www.phf.org/resourcestools/Documents/8D_Customer_Complaint_Resolution_Report.pdf (with permission)</a:t>
            </a:r>
          </a:p>
        </p:txBody>
      </p:sp>
    </p:spTree>
    <p:extLst>
      <p:ext uri="{BB962C8B-B14F-4D97-AF65-F5344CB8AC3E}">
        <p14:creationId xmlns:p14="http://schemas.microsoft.com/office/powerpoint/2010/main" val="1650576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599" y="76200"/>
            <a:ext cx="8673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800" b="1" dirty="0" err="1">
                <a:solidFill>
                  <a:schemeClr val="tx2"/>
                </a:solidFill>
              </a:rPr>
              <a:t>8D</a:t>
            </a:r>
            <a:r>
              <a:rPr lang="en-US" altLang="en-US" sz="2800" b="1" dirty="0"/>
              <a:t> </a:t>
            </a:r>
            <a:r>
              <a:rPr lang="en-US" altLang="en-US" sz="2800" b="1">
                <a:solidFill>
                  <a:srgbClr val="000000"/>
                </a:solidFill>
              </a:rPr>
              <a:t>– Notes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41857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 err="1">
                <a:effectLst/>
                <a:latin typeface="Arial" panose="020B0604020202020204" pitchFamily="34" charset="0"/>
              </a:rPr>
              <a:t>8D</a:t>
            </a:r>
            <a:r>
              <a:rPr lang="en-US" sz="1400" dirty="0">
                <a:effectLst/>
                <a:latin typeface="Arial" panose="020B0604020202020204" pitchFamily="34" charset="0"/>
              </a:rPr>
              <a:t> focuses on variation due to special causes, that is, solving a specific problem.  Six Sigma focuses on common cause variation, and improving capability.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Goals of the </a:t>
            </a:r>
            <a:r>
              <a:rPr lang="en-US" sz="1400" dirty="0" err="1"/>
              <a:t>8D</a:t>
            </a:r>
            <a:r>
              <a:rPr lang="en-US" sz="1400" dirty="0"/>
              <a:t> process include: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Quickly responding to a customer complaint (e.g. a failed component at the customer site).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Addressing steps </a:t>
            </a:r>
            <a:r>
              <a:rPr lang="en-US" sz="1400" dirty="0" err="1"/>
              <a:t>D0</a:t>
            </a:r>
            <a:r>
              <a:rPr lang="en-US" sz="1400" dirty="0"/>
              <a:t> through </a:t>
            </a:r>
            <a:r>
              <a:rPr lang="en-US" sz="1400" dirty="0" err="1"/>
              <a:t>D3</a:t>
            </a:r>
            <a:r>
              <a:rPr lang="en-US" sz="1400" dirty="0"/>
              <a:t>, and reporting to the customer, within three days. 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effectLst/>
              </a:rPr>
              <a:t>Benefits of </a:t>
            </a:r>
            <a:r>
              <a:rPr lang="en-US" sz="1400" dirty="0" err="1">
                <a:effectLst/>
              </a:rPr>
              <a:t>8D</a:t>
            </a:r>
            <a:r>
              <a:rPr lang="en-US" sz="1400" dirty="0">
                <a:effectLst/>
              </a:rPr>
              <a:t> include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It is s</a:t>
            </a:r>
            <a:r>
              <a:rPr lang="en-US" sz="1400" dirty="0">
                <a:effectLst/>
              </a:rPr>
              <a:t>imple and effective. </a:t>
            </a:r>
            <a:endParaRPr lang="en-US" sz="1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effectLst/>
              </a:rPr>
              <a:t>It includes root cause analysis, which should prevent the specific problem from arising again. </a:t>
            </a:r>
            <a:endParaRPr lang="en-US" sz="1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effectLst/>
              </a:rPr>
              <a:t>It uses a cross-functional team. </a:t>
            </a:r>
            <a:endParaRPr lang="en-US" sz="140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Use of 8Ds is standard in the automotive industry.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87180" y="1147310"/>
            <a:ext cx="4114800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 An </a:t>
            </a:r>
            <a:r>
              <a:rPr lang="en-US" sz="1400" dirty="0" err="1"/>
              <a:t>8D</a:t>
            </a:r>
            <a:r>
              <a:rPr lang="en-US" sz="1400" dirty="0"/>
              <a:t> report documents the results of each  step in the </a:t>
            </a:r>
            <a:r>
              <a:rPr lang="en-US" sz="1400" dirty="0" err="1"/>
              <a:t>8D</a:t>
            </a:r>
            <a:r>
              <a:rPr lang="en-US" sz="1400" dirty="0"/>
              <a:t> process.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example shown was taken from a web site.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2022-2024 Dan Zwillinger. All rights reserved.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95E2F8E-667D-0675-0B5D-989589D9A5E3}"/>
              </a:ext>
            </a:extLst>
          </p:cNvPr>
          <p:cNvSpPr txBox="1"/>
          <p:nvPr/>
        </p:nvSpPr>
        <p:spPr>
          <a:xfrm>
            <a:off x="4762500" y="5765176"/>
            <a:ext cx="4114800" cy="110030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>
            <a:defPPr>
              <a:defRPr lang="en-US"/>
            </a:defPPr>
            <a:lvl1pPr marL="342900" indent="-342900" eaLnBrk="1" hangingPunct="1">
              <a:buFont typeface="+mj-lt"/>
              <a:buAutoNum type="arabicPeriod"/>
              <a:defRPr sz="1400"/>
            </a:lvl1pPr>
          </a:lstStyle>
          <a:p>
            <a:pPr marL="0" indent="0">
              <a:buNone/>
            </a:pPr>
            <a:r>
              <a:rPr lang="en-US" sz="1200" dirty="0"/>
              <a:t>Recommended web sites for more information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050" dirty="0"/>
              <a:t>https://www.rolls-royce.com/~/media/Files/R/Rolls-Royce/documents/sustainability/value-chain-competitiveness/9-vcc-how-to-carry-out-problem-solving.pdf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http://www.phf.org/resourcestools/Documents/8D_Customer_Complaint_Resolution_Report.pdf</a:t>
            </a:r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458</Words>
  <Application>Microsoft Office PowerPoint</Application>
  <PresentationFormat>On-screen Show (4:3)</PresentationFormat>
  <Paragraphs>51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2022-06-18T02:39:56Z</dcterms:created>
  <dcterms:modified xsi:type="dcterms:W3CDTF">2024-10-11T01:10:06Z</dcterms:modified>
</cp:coreProperties>
</file>