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7" r:id="rId2"/>
    <p:sldId id="1276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CC"/>
    <a:srgbClr val="CCECFF"/>
    <a:srgbClr val="FF0000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5380" autoAdjust="0"/>
  </p:normalViewPr>
  <p:slideViewPr>
    <p:cSldViewPr>
      <p:cViewPr varScale="1">
        <p:scale>
          <a:sx n="95" d="100"/>
          <a:sy n="95" d="100"/>
        </p:scale>
        <p:origin x="468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12/24/2022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976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88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/>
          <p:cNvSpPr/>
          <p:nvPr/>
        </p:nvSpPr>
        <p:spPr>
          <a:xfrm>
            <a:off x="4572000" y="1856941"/>
            <a:ext cx="4406158" cy="1202441"/>
          </a:xfrm>
          <a:prstGeom prst="triangle">
            <a:avLst>
              <a:gd name="adj" fmla="val 4037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0419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000000"/>
                </a:solidFill>
              </a:rPr>
              <a:t>7 Wastes </a:t>
            </a:r>
            <a:endParaRPr lang="en-US" sz="2800" b="1" dirty="0"/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572000" y="132455"/>
            <a:ext cx="27094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determine what types of waste are present?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3688685" y="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Text Box 152"/>
          <p:cNvSpPr txBox="1">
            <a:spLocks noChangeArrowheads="1"/>
          </p:cNvSpPr>
          <p:nvPr/>
        </p:nvSpPr>
        <p:spPr bwMode="auto">
          <a:xfrm>
            <a:off x="4572000" y="3046402"/>
            <a:ext cx="4406158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Review process looking for the 7 types of waste (use acronym </a:t>
            </a:r>
            <a:r>
              <a:rPr lang="en-US" sz="1600" b="1" dirty="0" err="1"/>
              <a:t>DOTWIMP</a:t>
            </a:r>
            <a:r>
              <a:rPr lang="en-US" sz="1600" dirty="0"/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/>
              <a:t>D</a:t>
            </a:r>
            <a:r>
              <a:rPr lang="en-US" sz="1600" dirty="0"/>
              <a:t>efects (Rejects, Repair, Rework)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/>
              <a:t>O</a:t>
            </a:r>
            <a:r>
              <a:rPr lang="en-US" sz="1600" dirty="0"/>
              <a:t>ver Production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/>
              <a:t>T</a:t>
            </a:r>
            <a:r>
              <a:rPr lang="en-US" sz="1600" dirty="0"/>
              <a:t>ransportation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/>
              <a:t>W</a:t>
            </a:r>
            <a:r>
              <a:rPr lang="en-US" sz="1600" dirty="0"/>
              <a:t>aiting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/>
              <a:t>I</a:t>
            </a:r>
            <a:r>
              <a:rPr lang="en-US" sz="1600" dirty="0"/>
              <a:t>nventory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/>
              <a:t>M</a:t>
            </a:r>
            <a:r>
              <a:rPr lang="en-US" sz="1600" dirty="0"/>
              <a:t>otion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/>
              <a:t>P</a:t>
            </a:r>
            <a:r>
              <a:rPr lang="en-US" sz="1600" dirty="0"/>
              <a:t>rocessing (Excess or Unnecessary)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Once waste is identified, try to remove it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5471176" y="1379677"/>
            <a:ext cx="2133600" cy="1324938"/>
          </a:xfrm>
          <a:prstGeom prst="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92927" tIns="46462" rIns="92927" bIns="46462"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>
                <a:latin typeface="Arial" pitchFamily="34" charset="0"/>
              </a:rPr>
              <a:t>How to   Identify waste (to remove it)</a:t>
            </a:r>
          </a:p>
          <a:p>
            <a:pPr algn="ctr" eaLnBrk="0" hangingPunct="0">
              <a:spcBef>
                <a:spcPts val="0"/>
              </a:spcBef>
              <a:defRPr/>
            </a:pPr>
            <a:endParaRPr lang="en-US" sz="2000" b="1" dirty="0">
              <a:latin typeface="Arial" pitchFamily="34" charset="0"/>
            </a:endParaRPr>
          </a:p>
        </p:txBody>
      </p:sp>
      <p:cxnSp>
        <p:nvCxnSpPr>
          <p:cNvPr id="36" name="Straight Arrow Connector 47"/>
          <p:cNvCxnSpPr>
            <a:cxnSpLocks noChangeShapeType="1"/>
          </p:cNvCxnSpPr>
          <p:nvPr/>
        </p:nvCxnSpPr>
        <p:spPr bwMode="auto">
          <a:xfrm>
            <a:off x="7604775" y="2067335"/>
            <a:ext cx="1188720" cy="158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1" name="TextBox 44"/>
          <p:cNvSpPr txBox="1">
            <a:spLocks noChangeArrowheads="1"/>
          </p:cNvSpPr>
          <p:nvPr/>
        </p:nvSpPr>
        <p:spPr bwMode="auto">
          <a:xfrm>
            <a:off x="4522229" y="1538499"/>
            <a:ext cx="9714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Existing process</a:t>
            </a:r>
          </a:p>
        </p:txBody>
      </p:sp>
      <p:cxnSp>
        <p:nvCxnSpPr>
          <p:cNvPr id="44" name="Straight Arrow Connector 47"/>
          <p:cNvCxnSpPr>
            <a:cxnSpLocks noChangeShapeType="1"/>
          </p:cNvCxnSpPr>
          <p:nvPr/>
        </p:nvCxnSpPr>
        <p:spPr bwMode="auto">
          <a:xfrm>
            <a:off x="4267439" y="2067335"/>
            <a:ext cx="1188720" cy="158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7" name="TextBox 44"/>
          <p:cNvSpPr txBox="1">
            <a:spLocks noChangeArrowheads="1"/>
          </p:cNvSpPr>
          <p:nvPr/>
        </p:nvSpPr>
        <p:spPr bwMode="auto">
          <a:xfrm>
            <a:off x="7627799" y="1536522"/>
            <a:ext cx="14269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Waste identification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2335" y="1195915"/>
            <a:ext cx="3749040" cy="1828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600" b="0"/>
            </a:lvl1pPr>
          </a:lstStyle>
          <a:p>
            <a:pPr marL="0" indent="0">
              <a:buNone/>
            </a:pPr>
            <a:r>
              <a:rPr lang="en-US" dirty="0"/>
              <a:t>A </a:t>
            </a:r>
            <a:r>
              <a:rPr lang="en-US" b="1" dirty="0"/>
              <a:t>value-added task </a:t>
            </a:r>
            <a:r>
              <a:rPr lang="en-US" dirty="0"/>
              <a:t>meets 3 criteria: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The customer cares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Something changes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The task is done right the first time</a:t>
            </a:r>
          </a:p>
          <a:p>
            <a:pPr marL="0" indent="0">
              <a:buNone/>
            </a:pPr>
            <a:r>
              <a:rPr lang="en-US" dirty="0"/>
              <a:t>Everything else is </a:t>
            </a:r>
            <a:r>
              <a:rPr lang="en-US" b="1" dirty="0">
                <a:solidFill>
                  <a:srgbClr val="0070C0"/>
                </a:solidFill>
              </a:rPr>
              <a:t>waste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There are </a:t>
            </a:r>
            <a:r>
              <a:rPr lang="en-US" b="1" dirty="0">
                <a:solidFill>
                  <a:srgbClr val="0070C0"/>
                </a:solidFill>
              </a:rPr>
              <a:t>7 classic types of waste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(Non-utilized talent is a new 8th waste.)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842231" y="28979"/>
            <a:ext cx="1055687" cy="851934"/>
            <a:chOff x="6499206" y="28979"/>
            <a:chExt cx="1055687" cy="851934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Easy to use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32890792-27C6-5A29-3BA6-6B0EE71CB965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0E279D-9B17-7B50-BEDA-D6F2F846511E}"/>
              </a:ext>
            </a:extLst>
          </p:cNvPr>
          <p:cNvSpPr txBox="1"/>
          <p:nvPr/>
        </p:nvSpPr>
        <p:spPr>
          <a:xfrm>
            <a:off x="162335" y="3412822"/>
            <a:ext cx="4206240" cy="156966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200" b="1" dirty="0"/>
              <a:t>Defects</a:t>
            </a:r>
            <a:r>
              <a:rPr lang="en-US" sz="1200" dirty="0"/>
              <a:t> – Products (or services) that must be corrected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/>
              <a:t>Over Production</a:t>
            </a:r>
            <a:r>
              <a:rPr lang="en-US" sz="1200" dirty="0"/>
              <a:t> – Producing too much of a product.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/>
              <a:t>Transportation</a:t>
            </a:r>
            <a:r>
              <a:rPr lang="en-US" sz="1200" dirty="0"/>
              <a:t> – Moving items not required for process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/>
              <a:t>Waiting</a:t>
            </a:r>
            <a:r>
              <a:rPr lang="en-US" sz="1200" dirty="0"/>
              <a:t> – Waiting for the previous step to complete.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/>
              <a:t>Inventory</a:t>
            </a:r>
            <a:r>
              <a:rPr lang="en-US" sz="1200" dirty="0"/>
              <a:t> – Inventory or information not being used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/>
              <a:t>Motion</a:t>
            </a:r>
            <a:r>
              <a:rPr lang="en-US" sz="1200" dirty="0"/>
              <a:t> – Motion not required for process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/>
              <a:t>Processing</a:t>
            </a:r>
            <a:r>
              <a:rPr lang="en-US" sz="1200" dirty="0"/>
              <a:t> – Activities not required for process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i="1" dirty="0"/>
              <a:t>Non-Utilized Talent </a:t>
            </a:r>
            <a:r>
              <a:rPr lang="en-US" sz="1200" dirty="0"/>
              <a:t>– Employees not effectively used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6C6D7DE-D064-5005-9DE8-F566B1282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335" y="5195630"/>
            <a:ext cx="4624347" cy="13261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4447205-FCCD-F4CD-5612-57228DD36195}"/>
              </a:ext>
            </a:extLst>
          </p:cNvPr>
          <p:cNvSpPr txBox="1"/>
          <p:nvPr/>
        </p:nvSpPr>
        <p:spPr>
          <a:xfrm>
            <a:off x="5115404" y="5648327"/>
            <a:ext cx="385967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b="1" dirty="0"/>
              <a:t>FIGURES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https://commons.wikimedia.org/wiki/File:Cooking_chocolate,_broken_bar.jpg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https://commons.wikimedia.org/wiki/File:Factory_1b.svg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https://commons.wikimedia.org/wiki/File:Fxemoji_u1F682.svg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https://commons.wikimedia.org/wiki/File:GSSA_Golden_Clock.svg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https://commons.wikimedia.org/wiki/File:Vert_queue.JPG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https://commons.wikimedia.org/wiki/File:Circular_arrow-blue_01.svg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https://commons.wikimedia.org/wiki/File:Red_Silhouette_-_Gears.svg</a:t>
            </a:r>
          </a:p>
        </p:txBody>
      </p:sp>
    </p:spTree>
    <p:extLst>
      <p:ext uri="{BB962C8B-B14F-4D97-AF65-F5344CB8AC3E}">
        <p14:creationId xmlns:p14="http://schemas.microsoft.com/office/powerpoint/2010/main" val="824048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59942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8981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000000"/>
                </a:solidFill>
              </a:rPr>
              <a:t>7 Wastes</a:t>
            </a:r>
            <a:r>
              <a:rPr lang="en-US" sz="2800" b="1" dirty="0"/>
              <a:t> </a:t>
            </a:r>
            <a:r>
              <a:rPr lang="en-US" altLang="en-US" sz="2800" b="1" dirty="0">
                <a:solidFill>
                  <a:srgbClr val="000000"/>
                </a:solidFill>
              </a:rPr>
              <a:t>–</a:t>
            </a:r>
            <a:r>
              <a:rPr lang="en-US" sz="2800" b="1" dirty="0"/>
              <a:t> Examples – Two Different Environments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93B0E85-BCD6-4D00-BF9A-77A971BC26B1}"/>
              </a:ext>
            </a:extLst>
          </p:cNvPr>
          <p:cNvSpPr txBox="1"/>
          <p:nvPr/>
        </p:nvSpPr>
        <p:spPr>
          <a:xfrm>
            <a:off x="4259531" y="5557182"/>
            <a:ext cx="4663440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/>
              <a:t>When including non-utilized talent, use the acronym “</a:t>
            </a:r>
            <a:r>
              <a:rPr lang="en-US" sz="1200" b="1" dirty="0"/>
              <a:t>DOWNTIME</a:t>
            </a:r>
            <a:r>
              <a:rPr lang="en-US" sz="1200" dirty="0"/>
              <a:t>”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D51F6A8F-A2AA-255F-F2F9-B4BF3BEA3FDB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2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5B5020-1283-878E-D032-0A88B9FBE3C8}"/>
              </a:ext>
            </a:extLst>
          </p:cNvPr>
          <p:cNvSpPr txBox="1"/>
          <p:nvPr/>
        </p:nvSpPr>
        <p:spPr>
          <a:xfrm>
            <a:off x="4264760" y="5844145"/>
            <a:ext cx="2331720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D   = Defects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O   = Overproduction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W  = Waiting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N   = Non-Utilized Talent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F60E18-6461-3F4F-DD3C-5FD3895F86E0}"/>
              </a:ext>
            </a:extLst>
          </p:cNvPr>
          <p:cNvSpPr txBox="1"/>
          <p:nvPr/>
        </p:nvSpPr>
        <p:spPr>
          <a:xfrm>
            <a:off x="6589564" y="5844145"/>
            <a:ext cx="2331720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   =Transportation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    = Excess Inventory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M  = Motion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E   = Extra Processing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488918-3DC1-8529-6B03-802E284A09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37" y="847048"/>
            <a:ext cx="8434126" cy="4332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248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600" y="76200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7 Wastes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Using the three value-added task criteria is an easy way to identify waste.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Not all {Transportation, Inventory, Motion, Processing} activities are waste; they are waste only when they are not part of a value-added task.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There are 7 classic types of waste – the eighth (n</a:t>
            </a:r>
            <a:r>
              <a:rPr lang="en-US" sz="1400" dirty="0"/>
              <a:t>on-utilized talent) </a:t>
            </a:r>
            <a:r>
              <a:rPr lang="en-US" sz="1400" dirty="0">
                <a:latin typeface="+mn-lt"/>
              </a:rPr>
              <a:t>is new.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It is easy to find examples of waste in different types of environments.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44EE1AED-D580-5181-71B4-937A0D6DCFF6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3</a:t>
            </a:fld>
            <a:endParaRPr lang="en-US" dirty="0"/>
          </a:p>
        </p:txBody>
      </p:sp>
      <p:sp>
        <p:nvSpPr>
          <p:cNvPr id="2" name="Text Box 44">
            <a:extLst>
              <a:ext uri="{FF2B5EF4-FFF2-40B4-BE49-F238E27FC236}">
                <a16:creationId xmlns:a16="http://schemas.microsoft.com/office/drawing/2014/main" id="{DD33736F-DB0F-FD0B-7752-B7EBD3FB2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202212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DF87C7-865C-1AC8-FCC1-5C7EDEE17D62}"/>
              </a:ext>
            </a:extLst>
          </p:cNvPr>
          <p:cNvSpPr txBox="1"/>
          <p:nvPr/>
        </p:nvSpPr>
        <p:spPr>
          <a:xfrm>
            <a:off x="514350" y="3306052"/>
            <a:ext cx="41148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b="1" dirty="0"/>
              <a:t>FIGURES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https://commons.wikimedia.org/wiki/File:Cooking_chocolate,_broken_bar.jpg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https://commons.wikimedia.org/wiki/File:Factory_1b.svg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https://commons.wikimedia.org/wiki/File:Fxemoji_u1F682.svg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https://commons.wikimedia.org/wiki/File:GSSA_Golden_Clock.svg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https://commons.wikimedia.org/wiki/File:Vert_queue.JPG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https://commons.wikimedia.org/wiki/File:Circular_arrow-blue_01.svg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https://commons.wikimedia.org/wiki/File:Red_Silhouette_-_Gears.svg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610</Words>
  <Application>Microsoft Office PowerPoint</Application>
  <PresentationFormat>On-screen Show (4:3)</PresentationFormat>
  <Paragraphs>75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2022-06-17T20:53:32Z</dcterms:created>
  <dcterms:modified xsi:type="dcterms:W3CDTF">2022-12-24T21:09:38Z</dcterms:modified>
</cp:coreProperties>
</file>