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0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561" autoAdjust="0"/>
  </p:normalViewPr>
  <p:slideViewPr>
    <p:cSldViewPr>
      <p:cViewPr varScale="1">
        <p:scale>
          <a:sx n="90" d="100"/>
          <a:sy n="90" d="100"/>
        </p:scale>
        <p:origin x="270" y="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1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56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727090" y="1475288"/>
            <a:ext cx="5184675" cy="1497411"/>
          </a:xfrm>
          <a:prstGeom prst="triangle">
            <a:avLst>
              <a:gd name="adj" fmla="val 5803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5S Process of Lean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90626" y="132455"/>
            <a:ext cx="2273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remove distracting clutter? 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84448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974005" y="2742655"/>
            <a:ext cx="493776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Continuously perform the following 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Sort:</a:t>
            </a:r>
            <a:r>
              <a:rPr lang="en-US" sz="1600" dirty="0"/>
              <a:t> Remove unneeded items from the area.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Straighten:</a:t>
            </a:r>
            <a:r>
              <a:rPr lang="en-US" sz="1600" dirty="0"/>
              <a:t> Make a place for everything and put everything in its place.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Shine:</a:t>
            </a:r>
            <a:r>
              <a:rPr lang="en-US" sz="1600" dirty="0"/>
              <a:t> Clean and inspect everything in the area.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Standardize:</a:t>
            </a:r>
            <a:r>
              <a:rPr lang="en-US" sz="1600" dirty="0"/>
              <a:t>  Every process has a standard.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Sustain:</a:t>
            </a:r>
            <a:r>
              <a:rPr lang="en-US" sz="1600" dirty="0"/>
              <a:t> Continue 5S – without being told.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5S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191371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43173" y="1393535"/>
            <a:ext cx="1168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“cluttered”</a:t>
            </a:r>
          </a:p>
          <a:p>
            <a:pPr algn="ctr"/>
            <a:r>
              <a:rPr lang="en-US" sz="1400" dirty="0">
                <a:solidFill>
                  <a:srgbClr val="0070C0"/>
                </a:solidFill>
              </a:rPr>
              <a:t>environment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191371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715472" y="1393535"/>
            <a:ext cx="1188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“uncluttered”</a:t>
            </a:r>
          </a:p>
          <a:p>
            <a:pPr algn="ctr"/>
            <a:r>
              <a:rPr lang="en-US" sz="1400" dirty="0">
                <a:solidFill>
                  <a:srgbClr val="0070C0"/>
                </a:solidFill>
              </a:rPr>
              <a:t>environment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842" y="1208851"/>
            <a:ext cx="3566160" cy="23353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</a:lstStyle>
          <a:p>
            <a:r>
              <a:rPr lang="en-US" sz="1600" b="1" dirty="0">
                <a:solidFill>
                  <a:srgbClr val="0070C0"/>
                </a:solidFill>
                <a:latin typeface="+mn-lt"/>
              </a:rPr>
              <a:t>5S </a:t>
            </a:r>
            <a:r>
              <a:rPr lang="en-US" sz="1600" dirty="0">
                <a:latin typeface="+mn-lt"/>
              </a:rPr>
              <a:t>is a organization method.       </a:t>
            </a:r>
          </a:p>
          <a:p>
            <a:pPr eaLnBrk="0" hangingPunct="0">
              <a:defRPr/>
            </a:pPr>
            <a:r>
              <a:rPr lang="en-US" sz="1600" dirty="0">
                <a:latin typeface="+mn-lt"/>
              </a:rPr>
              <a:t>5S is based on 5 Japanese words whose transliterations start with the letter “S.” These correspond to 5 English words: Sort, Straighten, Shine, Standardize, and Sustain.</a:t>
            </a:r>
          </a:p>
          <a:p>
            <a:r>
              <a:rPr lang="en-US" sz="1600" dirty="0">
                <a:latin typeface="+mn-lt"/>
              </a:rPr>
              <a:t>5S efforts impress customers.</a:t>
            </a:r>
          </a:p>
          <a:p>
            <a:r>
              <a:rPr lang="en-US" sz="1600" dirty="0">
                <a:latin typeface="+mn-lt"/>
              </a:rPr>
              <a:t>5S improves workplace safety, quality, morale, and throughput. </a:t>
            </a:r>
          </a:p>
          <a:p>
            <a:endParaRPr lang="en-US" sz="1600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015906" y="5206423"/>
            <a:ext cx="3114340" cy="1169553"/>
            <a:chOff x="4858691" y="5684667"/>
            <a:chExt cx="2940971" cy="1180977"/>
          </a:xfrm>
        </p:grpSpPr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4858691" y="5684669"/>
              <a:ext cx="878288" cy="1180975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Seiri</a:t>
              </a:r>
              <a:endParaRPr lang="en-US" sz="1400" b="1" i="1" dirty="0">
                <a:latin typeface="+mn-lt"/>
              </a:endParaRPr>
            </a:p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Seiton</a:t>
              </a:r>
              <a:endParaRPr lang="en-US" sz="1400" b="1" i="1" dirty="0">
                <a:latin typeface="+mn-lt"/>
              </a:endParaRPr>
            </a:p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Seiso</a:t>
              </a:r>
              <a:endParaRPr lang="en-US" sz="1400" b="1" i="1" dirty="0">
                <a:latin typeface="+mn-lt"/>
              </a:endParaRPr>
            </a:p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Seiketsu</a:t>
              </a:r>
              <a:endParaRPr lang="en-US" sz="1400" b="1" i="1" dirty="0">
                <a:latin typeface="+mn-lt"/>
              </a:endParaRPr>
            </a:p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Shitsuke</a:t>
              </a:r>
              <a:endParaRPr lang="en-US" sz="1400" b="1" i="1" dirty="0">
                <a:latin typeface="+mn-lt"/>
              </a:endParaRPr>
            </a:p>
          </p:txBody>
        </p:sp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5710206" y="5684668"/>
              <a:ext cx="1132601" cy="1180975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Sort</a:t>
              </a:r>
            </a:p>
            <a:p>
              <a:r>
                <a:rPr lang="en-US" sz="1400" b="1" dirty="0">
                  <a:latin typeface="+mn-lt"/>
                </a:rPr>
                <a:t>Straighten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Shine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Standardize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Sustain</a:t>
              </a:r>
            </a:p>
          </p:txBody>
        </p:sp>
        <p:sp>
          <p:nvSpPr>
            <p:cNvPr id="47" name="Text Box 10"/>
            <p:cNvSpPr txBox="1">
              <a:spLocks noChangeArrowheads="1"/>
            </p:cNvSpPr>
            <p:nvPr/>
          </p:nvSpPr>
          <p:spPr bwMode="auto">
            <a:xfrm>
              <a:off x="6798759" y="5684667"/>
              <a:ext cx="1000903" cy="1180975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Organize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Order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Clean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Standards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Discipline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202208</a:t>
            </a:r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33B7273-7D9E-18CD-3816-45746CFD7EEE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73B344-FB15-745F-D64E-9B123EEB9C56}"/>
              </a:ext>
            </a:extLst>
          </p:cNvPr>
          <p:cNvSpPr txBox="1"/>
          <p:nvPr/>
        </p:nvSpPr>
        <p:spPr>
          <a:xfrm>
            <a:off x="4954478" y="4902029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Japanese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AD61F-F740-5C73-BF32-31FD9AB56026}"/>
              </a:ext>
            </a:extLst>
          </p:cNvPr>
          <p:cNvSpPr txBox="1"/>
          <p:nvPr/>
        </p:nvSpPr>
        <p:spPr>
          <a:xfrm>
            <a:off x="5914997" y="4902029"/>
            <a:ext cx="1152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English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F4D8BF-6795-25F6-4D39-DE0CF1870C6B}"/>
              </a:ext>
            </a:extLst>
          </p:cNvPr>
          <p:cNvSpPr txBox="1"/>
          <p:nvPr/>
        </p:nvSpPr>
        <p:spPr>
          <a:xfrm>
            <a:off x="7060292" y="4902029"/>
            <a:ext cx="1059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Meaning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CD239-6169-FB04-DA31-855377B38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55" y="4005075"/>
            <a:ext cx="3103050" cy="210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6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5S -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71443" y="1252566"/>
            <a:ext cx="529112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Popular 5S application areas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Office environments</a:t>
            </a:r>
            <a:r>
              <a:rPr lang="en-US" sz="1400" dirty="0"/>
              <a:t>: especially desks and storage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Manufacturing</a:t>
            </a:r>
            <a:r>
              <a:rPr lang="en-US" sz="1400" dirty="0"/>
              <a:t>: especially kitting of tools and components</a:t>
            </a:r>
          </a:p>
        </p:txBody>
      </p:sp>
      <p:sp>
        <p:nvSpPr>
          <p:cNvPr id="5" name="Down Arrow 4"/>
          <p:cNvSpPr/>
          <p:nvPr/>
        </p:nvSpPr>
        <p:spPr>
          <a:xfrm>
            <a:off x="1500820" y="3220687"/>
            <a:ext cx="340553" cy="65933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4" name="Picture 16" descr="https://upload.wikimedia.org/wikipedia/commons/thumb/c/cf/5S_Tools_drawer.jpg/220px-5S_Tools_draw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2372" y="2723800"/>
            <a:ext cx="2570195" cy="389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03F1DC-512F-444C-9615-72F02999129E}"/>
              </a:ext>
            </a:extLst>
          </p:cNvPr>
          <p:cNvSpPr txBox="1"/>
          <p:nvPr/>
        </p:nvSpPr>
        <p:spPr>
          <a:xfrm>
            <a:off x="4072735" y="52603"/>
            <a:ext cx="5029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Figure Credits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https://commons.wikimedia.org/wiki/File:Part_of_my_messy_desk_(430672681).jpg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https://commons.wikimedia.org/wiki/File:Tawalker's_home_studio_gear_(2007).jpg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https://commons.wikimedia.org/wiki/File:5S_Tools_drawer.jpg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https://commons.wikimedia.org/wiki/File:Papan_Bayangan_(Shadow_Board).jpg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https://www.wikiwand.com/en/Workshop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A8C3BF-554D-4814-A5C5-1F2018D765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337" y="3880024"/>
            <a:ext cx="3017520" cy="22631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9B63A2-B961-444F-9858-7FC22DAC77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1443" y="4670146"/>
            <a:ext cx="2570195" cy="192764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4B277B0-305D-427F-9D1F-326F1FC19DF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443" y="2256709"/>
            <a:ext cx="2023735" cy="1477327"/>
          </a:xfrm>
          <a:prstGeom prst="rect">
            <a:avLst/>
          </a:prstGeom>
        </p:spPr>
      </p:pic>
      <p:sp>
        <p:nvSpPr>
          <p:cNvPr id="30" name="Down Arrow 4">
            <a:extLst>
              <a:ext uri="{FF2B5EF4-FFF2-40B4-BE49-F238E27FC236}">
                <a16:creationId xmlns:a16="http://schemas.microsoft.com/office/drawing/2014/main" id="{AB7614E0-5D73-4A41-871A-3F4C1B19139D}"/>
              </a:ext>
            </a:extLst>
          </p:cNvPr>
          <p:cNvSpPr/>
          <p:nvPr/>
        </p:nvSpPr>
        <p:spPr>
          <a:xfrm>
            <a:off x="4313033" y="3790452"/>
            <a:ext cx="340553" cy="857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4">
            <a:extLst>
              <a:ext uri="{FF2B5EF4-FFF2-40B4-BE49-F238E27FC236}">
                <a16:creationId xmlns:a16="http://schemas.microsoft.com/office/drawing/2014/main" id="{1287A06A-3350-467E-90A1-659278A1BD2A}"/>
              </a:ext>
            </a:extLst>
          </p:cNvPr>
          <p:cNvSpPr/>
          <p:nvPr/>
        </p:nvSpPr>
        <p:spPr>
          <a:xfrm rot="16200000">
            <a:off x="5692320" y="3159376"/>
            <a:ext cx="340553" cy="65955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5FA02157-10B7-A3AE-E12A-BB9B4C0E09AB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A390DEA-7524-53D9-9394-D33330C59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80" y="1222586"/>
            <a:ext cx="3017520" cy="201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07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5S 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5S process creates uncluttered environments.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People work “better” in uncluttered environments. In uncluttered environments, people know where inputs come from, where their tools are, and where the outputs go.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five steps, each starts with the letter “S” {Sort, Straighten, Shine, Standardize, Sustain}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Some companies have 6S or 7S processes by adding {Safety, Security}</a:t>
            </a:r>
          </a:p>
          <a:p>
            <a:pPr marL="342900" indent="-342900" eaLnBrk="0" hangingPunct="0">
              <a:buFont typeface="+mj-lt"/>
              <a:buAutoNum type="arabicPeriod"/>
              <a:defRPr/>
            </a:pPr>
            <a:r>
              <a:rPr lang="en-US" sz="1400">
                <a:latin typeface="+mn-lt"/>
              </a:rPr>
              <a:t>The </a:t>
            </a:r>
            <a:r>
              <a:rPr lang="en-US" sz="1400" dirty="0">
                <a:latin typeface="+mn-lt"/>
              </a:rPr>
              <a:t>5 S’s can be interpreted as {Organize, Order, Clean, Standards, Discipline}</a:t>
            </a:r>
          </a:p>
          <a:p>
            <a:pPr marL="342900" indent="-342900" eaLnBrk="0" hangingPunct="0">
              <a:buFont typeface="+mj-lt"/>
              <a:buAutoNum type="arabicPeriod"/>
              <a:defRPr/>
            </a:pPr>
            <a:r>
              <a:rPr lang="en-US" sz="1400" dirty="0">
                <a:latin typeface="+mn-lt"/>
              </a:rPr>
              <a:t>The concept is to continuously go through the 5 steps, over and over again.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It is easy to see how 5S works – before and after photos can be dramatic!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Popular 5S application areas are office environments and manufacturing areas.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It is easier to work when tools are laid out by function, easily available, and it is easy to see if any tools are missing.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4A421C7-50B6-6E95-43D2-98138E94BA5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2022-06-17T20:46:10Z</dcterms:created>
  <dcterms:modified xsi:type="dcterms:W3CDTF">2022-10-17T01:52:20Z</dcterms:modified>
</cp:coreProperties>
</file>